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0"/>
  </p:notesMasterIdLst>
  <p:sldIdLst>
    <p:sldId id="256" r:id="rId2"/>
    <p:sldId id="295" r:id="rId3"/>
    <p:sldId id="297" r:id="rId4"/>
    <p:sldId id="302" r:id="rId5"/>
    <p:sldId id="305" r:id="rId6"/>
    <p:sldId id="306" r:id="rId7"/>
    <p:sldId id="298" r:id="rId8"/>
    <p:sldId id="296" r:id="rId9"/>
    <p:sldId id="263" r:id="rId10"/>
    <p:sldId id="264" r:id="rId11"/>
    <p:sldId id="274" r:id="rId12"/>
    <p:sldId id="301" r:id="rId13"/>
    <p:sldId id="303" r:id="rId14"/>
    <p:sldId id="309" r:id="rId15"/>
    <p:sldId id="311" r:id="rId16"/>
    <p:sldId id="312" r:id="rId17"/>
    <p:sldId id="308" r:id="rId18"/>
    <p:sldId id="29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88" autoAdjust="0"/>
    <p:restoredTop sz="93979" autoAdjust="0"/>
  </p:normalViewPr>
  <p:slideViewPr>
    <p:cSldViewPr snapToGrid="0">
      <p:cViewPr varScale="1">
        <p:scale>
          <a:sx n="69" d="100"/>
          <a:sy n="69" d="100"/>
        </p:scale>
        <p:origin x="348" y="72"/>
      </p:cViewPr>
      <p:guideLst/>
    </p:cSldViewPr>
  </p:slideViewPr>
  <p:outlineViewPr>
    <p:cViewPr>
      <p:scale>
        <a:sx n="66" d="100"/>
        <a:sy n="66" d="100"/>
      </p:scale>
      <p:origin x="0" y="-37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5218F-1C54-4AC6-8531-FA5B0B75C879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194C1-4161-43ED-B402-54B56FFB5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5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Timing on supply – move to an agile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2AEBEB-6771-4200-AEA0-0AE675BDF2B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15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9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7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865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05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931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51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78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2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386038" y="0"/>
            <a:ext cx="32918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844589" y="0"/>
            <a:ext cx="4347411" cy="3744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1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8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8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9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9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7597D-1C11-402E-9D72-699E6C3A384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D743E1-CB94-42FD-A612-61BB73C88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5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4.sv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4181" y="3420527"/>
            <a:ext cx="8915399" cy="1126283"/>
          </a:xfrm>
        </p:spPr>
        <p:txBody>
          <a:bodyPr>
            <a:normAutofit/>
          </a:bodyPr>
          <a:lstStyle/>
          <a:p>
            <a:r>
              <a:rPr lang="en-US" sz="2800" b="1" dirty="0"/>
              <a:t>Islamic Leasing: </a:t>
            </a:r>
            <a:endParaRPr lang="en-US" sz="2800" b="1" dirty="0" smtClean="0"/>
          </a:p>
          <a:p>
            <a:r>
              <a:rPr lang="en-US" sz="2800" b="1" dirty="0" smtClean="0"/>
              <a:t>An </a:t>
            </a:r>
            <a:r>
              <a:rPr lang="en-US" sz="2800" b="1" dirty="0"/>
              <a:t>Ideal Alternative to Borrowing during Pandemic</a:t>
            </a:r>
            <a:endParaRPr lang="en-US" sz="28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40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+mn-lt"/>
              </a:rPr>
              <a:t>Determination</a:t>
            </a:r>
            <a:r>
              <a:rPr sz="3600" spc="-50" dirty="0">
                <a:latin typeface="+mn-lt"/>
              </a:rPr>
              <a:t> </a:t>
            </a:r>
            <a:r>
              <a:rPr sz="3600" spc="-5" dirty="0">
                <a:latin typeface="+mn-lt"/>
              </a:rPr>
              <a:t>of</a:t>
            </a:r>
            <a:r>
              <a:rPr sz="3600" spc="-55" dirty="0">
                <a:latin typeface="+mn-lt"/>
              </a:rPr>
              <a:t> </a:t>
            </a:r>
            <a:r>
              <a:rPr sz="3600" spc="-10" dirty="0">
                <a:latin typeface="+mn-lt"/>
              </a:rPr>
              <a:t>Rental</a:t>
            </a:r>
            <a:endParaRPr sz="36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12531" y="2064775"/>
            <a:ext cx="7241458" cy="3777622"/>
          </a:xfrm>
        </p:spPr>
        <p:txBody>
          <a:bodyPr>
            <a:normAutofit fontScale="92500" lnSpcReduction="10000"/>
          </a:bodyPr>
          <a:lstStyle/>
          <a:p>
            <a:pPr marL="287020" marR="12700" indent="-274955" algn="just">
              <a:lnSpc>
                <a:spcPct val="150000"/>
              </a:lnSpc>
              <a:spcBef>
                <a:spcPts val="70"/>
              </a:spcBef>
              <a:buFont typeface="Arial"/>
              <a:buChar char="•"/>
              <a:tabLst>
                <a:tab pos="287655" algn="l"/>
              </a:tabLst>
            </a:pPr>
            <a:r>
              <a:rPr lang="en-US" sz="1800" spc="-5" dirty="0">
                <a:latin typeface="+mn-lt"/>
                <a:cs typeface="Calibri"/>
              </a:rPr>
              <a:t>determined</a:t>
            </a:r>
            <a:r>
              <a:rPr lang="en-US" sz="1800" spc="755" dirty="0">
                <a:latin typeface="+mn-lt"/>
                <a:cs typeface="Calibri"/>
              </a:rPr>
              <a:t> </a:t>
            </a:r>
            <a:r>
              <a:rPr lang="en-US" sz="1800" dirty="0">
                <a:latin typeface="+mn-lt"/>
                <a:cs typeface="Calibri"/>
              </a:rPr>
              <a:t>at</a:t>
            </a:r>
            <a:r>
              <a:rPr lang="en-US" sz="1800" spc="760" dirty="0">
                <a:latin typeface="+mn-lt"/>
                <a:cs typeface="Calibri"/>
              </a:rPr>
              <a:t> </a:t>
            </a:r>
            <a:r>
              <a:rPr lang="en-US" sz="1800" spc="-10" dirty="0">
                <a:latin typeface="+mn-lt"/>
                <a:cs typeface="Calibri"/>
              </a:rPr>
              <a:t>the</a:t>
            </a:r>
            <a:r>
              <a:rPr lang="en-US" sz="1800" spc="755" dirty="0">
                <a:latin typeface="+mn-lt"/>
                <a:cs typeface="Calibri"/>
              </a:rPr>
              <a:t> </a:t>
            </a:r>
            <a:r>
              <a:rPr lang="en-US" sz="1800" b="1" spc="-10" dirty="0">
                <a:latin typeface="+mn-lt"/>
                <a:cs typeface="Calibri"/>
              </a:rPr>
              <a:t>time</a:t>
            </a:r>
            <a:r>
              <a:rPr lang="en-US" sz="1800" b="1" spc="755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of</a:t>
            </a:r>
            <a:r>
              <a:rPr lang="en-US" sz="1800" b="1" spc="755" dirty="0">
                <a:latin typeface="+mn-lt"/>
                <a:cs typeface="Calibri"/>
              </a:rPr>
              <a:t> </a:t>
            </a:r>
            <a:r>
              <a:rPr lang="en-US" sz="1800" b="1" spc="-10" dirty="0">
                <a:latin typeface="+mn-lt"/>
                <a:cs typeface="Calibri"/>
              </a:rPr>
              <a:t>contract</a:t>
            </a:r>
            <a:r>
              <a:rPr lang="en-US" sz="1800" spc="75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for </a:t>
            </a:r>
            <a:r>
              <a:rPr lang="en-US" sz="1800" spc="-800" dirty="0">
                <a:latin typeface="+mn-lt"/>
                <a:cs typeface="Calibri"/>
              </a:rPr>
              <a:t> </a:t>
            </a:r>
            <a:r>
              <a:rPr lang="en-US" sz="1800" spc="-10" dirty="0">
                <a:latin typeface="+mn-lt"/>
                <a:cs typeface="Calibri"/>
              </a:rPr>
              <a:t>the</a:t>
            </a:r>
            <a:r>
              <a:rPr lang="en-US" sz="1800" spc="-15" dirty="0">
                <a:latin typeface="+mn-lt"/>
                <a:cs typeface="Calibri"/>
              </a:rPr>
              <a:t> </a:t>
            </a:r>
            <a:r>
              <a:rPr lang="en-US" sz="1800" spc="-10" dirty="0">
                <a:latin typeface="+mn-lt"/>
                <a:cs typeface="Calibri"/>
              </a:rPr>
              <a:t>whole </a:t>
            </a:r>
            <a:r>
              <a:rPr lang="en-US" sz="1800" spc="-5" dirty="0">
                <a:latin typeface="+mn-lt"/>
                <a:cs typeface="Calibri"/>
              </a:rPr>
              <a:t>period</a:t>
            </a:r>
            <a:r>
              <a:rPr lang="en-US" sz="1800" spc="-1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of lease.</a:t>
            </a:r>
            <a:endParaRPr lang="en-US" sz="1800" dirty="0">
              <a:latin typeface="+mn-lt"/>
              <a:cs typeface="Calibri"/>
            </a:endParaRPr>
          </a:p>
          <a:p>
            <a:pPr marL="287020" marR="5080" indent="-274955" algn="just">
              <a:lnSpc>
                <a:spcPct val="150000"/>
              </a:lnSpc>
              <a:spcBef>
                <a:spcPts val="740"/>
              </a:spcBef>
              <a:buFont typeface="Arial"/>
              <a:buChar char="•"/>
              <a:tabLst>
                <a:tab pos="287655" algn="l"/>
              </a:tabLst>
            </a:pPr>
            <a:r>
              <a:rPr lang="en-US" sz="1800" spc="-5" dirty="0">
                <a:latin typeface="+mn-lt"/>
                <a:cs typeface="Calibri"/>
              </a:rPr>
              <a:t>permissible</a:t>
            </a:r>
            <a:r>
              <a:rPr lang="en-US" sz="1800" dirty="0">
                <a:latin typeface="+mn-lt"/>
                <a:cs typeface="Calibri"/>
              </a:rPr>
              <a:t> </a:t>
            </a:r>
            <a:r>
              <a:rPr lang="en-US" sz="1800" spc="-10" dirty="0">
                <a:latin typeface="+mn-lt"/>
                <a:cs typeface="Calibri"/>
              </a:rPr>
              <a:t>that</a:t>
            </a:r>
            <a:r>
              <a:rPr lang="en-US" sz="1800" spc="-5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different</a:t>
            </a:r>
            <a:r>
              <a:rPr lang="en-US" sz="1800" b="1" dirty="0">
                <a:latin typeface="+mn-lt"/>
                <a:cs typeface="Calibri"/>
              </a:rPr>
              <a:t> amounts</a:t>
            </a:r>
            <a:r>
              <a:rPr lang="en-US" sz="1800" b="1" spc="5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of </a:t>
            </a:r>
            <a:r>
              <a:rPr lang="en-US" sz="1800" b="1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rent </a:t>
            </a:r>
            <a:r>
              <a:rPr lang="en-US" sz="1800" dirty="0">
                <a:latin typeface="+mn-lt"/>
                <a:cs typeface="Calibri"/>
              </a:rPr>
              <a:t>are </a:t>
            </a:r>
            <a:r>
              <a:rPr lang="en-US" sz="1800" spc="-5" dirty="0">
                <a:latin typeface="+mn-lt"/>
                <a:cs typeface="Calibri"/>
              </a:rPr>
              <a:t>fixed for different phases during </a:t>
            </a:r>
            <a:r>
              <a:rPr lang="en-US" sz="1800" dirty="0">
                <a:latin typeface="+mn-lt"/>
                <a:cs typeface="Calibri"/>
              </a:rPr>
              <a:t> </a:t>
            </a:r>
            <a:r>
              <a:rPr lang="en-US" sz="1800" spc="-10" dirty="0">
                <a:latin typeface="+mn-lt"/>
                <a:cs typeface="Calibri"/>
              </a:rPr>
              <a:t>the</a:t>
            </a:r>
            <a:r>
              <a:rPr lang="en-US" sz="1800" spc="-1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lease period</a:t>
            </a:r>
            <a:endParaRPr lang="en-US" sz="1800" dirty="0">
              <a:latin typeface="+mn-lt"/>
              <a:cs typeface="Calibri"/>
            </a:endParaRPr>
          </a:p>
          <a:p>
            <a:pPr marL="287020" marR="11430" indent="-274955" algn="just">
              <a:lnSpc>
                <a:spcPct val="150000"/>
              </a:lnSpc>
              <a:spcBef>
                <a:spcPts val="900"/>
              </a:spcBef>
              <a:buFont typeface="Arial"/>
              <a:buChar char="•"/>
              <a:tabLst>
                <a:tab pos="287655" algn="l"/>
                <a:tab pos="1315085" algn="l"/>
                <a:tab pos="2741930" algn="l"/>
                <a:tab pos="4363085" algn="l"/>
                <a:tab pos="6248400" algn="l"/>
                <a:tab pos="7205980" algn="l"/>
              </a:tabLst>
            </a:pPr>
            <a:r>
              <a:rPr lang="en-US" sz="1800" spc="-5" dirty="0" smtClean="0">
                <a:latin typeface="+mn-lt"/>
                <a:cs typeface="Calibri"/>
              </a:rPr>
              <a:t>Th</a:t>
            </a:r>
            <a:r>
              <a:rPr lang="en-US" sz="1800" dirty="0" smtClean="0">
                <a:latin typeface="+mn-lt"/>
                <a:cs typeface="Calibri"/>
              </a:rPr>
              <a:t>e </a:t>
            </a:r>
            <a:r>
              <a:rPr lang="en-US" sz="1800" spc="-5" dirty="0" smtClean="0">
                <a:latin typeface="+mn-lt"/>
                <a:cs typeface="Calibri"/>
              </a:rPr>
              <a:t>lesso</a:t>
            </a:r>
            <a:r>
              <a:rPr lang="en-US" sz="1800" dirty="0" smtClean="0">
                <a:latin typeface="+mn-lt"/>
                <a:cs typeface="Calibri"/>
              </a:rPr>
              <a:t>r </a:t>
            </a:r>
            <a:r>
              <a:rPr lang="en-US" sz="1800" b="1" spc="-10" dirty="0" smtClean="0">
                <a:latin typeface="+mn-lt"/>
                <a:cs typeface="Calibri"/>
              </a:rPr>
              <a:t>canno</a:t>
            </a:r>
            <a:r>
              <a:rPr lang="en-US" sz="1800" b="1" dirty="0" smtClean="0">
                <a:latin typeface="+mn-lt"/>
                <a:cs typeface="Calibri"/>
              </a:rPr>
              <a:t>t </a:t>
            </a:r>
            <a:r>
              <a:rPr lang="en-US" sz="1800" b="1" spc="-5" dirty="0" smtClean="0">
                <a:latin typeface="+mn-lt"/>
                <a:cs typeface="Calibri"/>
              </a:rPr>
              <a:t>increas</a:t>
            </a:r>
            <a:r>
              <a:rPr lang="en-US" sz="1800" b="1" dirty="0" smtClean="0">
                <a:latin typeface="+mn-lt"/>
                <a:cs typeface="Calibri"/>
              </a:rPr>
              <a:t>e </a:t>
            </a:r>
            <a:r>
              <a:rPr lang="en-US" sz="1800" b="1" spc="-10" dirty="0" smtClean="0">
                <a:latin typeface="+mn-lt"/>
                <a:cs typeface="Calibri"/>
              </a:rPr>
              <a:t>th</a:t>
            </a:r>
            <a:r>
              <a:rPr lang="en-US" sz="1800" b="1" dirty="0" smtClean="0">
                <a:latin typeface="+mn-lt"/>
                <a:cs typeface="Calibri"/>
              </a:rPr>
              <a:t>e </a:t>
            </a:r>
            <a:r>
              <a:rPr lang="en-US" sz="1800" b="1" spc="-5" dirty="0" smtClean="0">
                <a:latin typeface="+mn-lt"/>
                <a:cs typeface="Calibri"/>
              </a:rPr>
              <a:t>rent </a:t>
            </a:r>
            <a:r>
              <a:rPr lang="en-US" sz="1800" spc="-5" dirty="0" smtClean="0">
                <a:latin typeface="+mn-lt"/>
                <a:cs typeface="Calibri"/>
              </a:rPr>
              <a:t>unilaterally</a:t>
            </a:r>
            <a:r>
              <a:rPr lang="en-US" sz="1800" spc="-5" dirty="0">
                <a:latin typeface="+mn-lt"/>
                <a:cs typeface="Calibri"/>
              </a:rPr>
              <a:t>.</a:t>
            </a:r>
            <a:endParaRPr lang="en-US" sz="1800" dirty="0">
              <a:latin typeface="+mn-lt"/>
              <a:cs typeface="Calibri"/>
            </a:endParaRPr>
          </a:p>
          <a:p>
            <a:pPr marL="287020" marR="510540" indent="-274955" algn="just">
              <a:lnSpc>
                <a:spcPct val="150000"/>
              </a:lnSpc>
              <a:spcBef>
                <a:spcPts val="730"/>
              </a:spcBef>
              <a:buFont typeface="Arial"/>
              <a:buChar char="•"/>
              <a:tabLst>
                <a:tab pos="287655" algn="l"/>
              </a:tabLst>
            </a:pPr>
            <a:r>
              <a:rPr lang="en-US" sz="1800" spc="-5" dirty="0">
                <a:latin typeface="+mn-lt"/>
                <a:cs typeface="Calibri"/>
              </a:rPr>
              <a:t>The rentals </a:t>
            </a:r>
            <a:r>
              <a:rPr lang="en-US" sz="1800" spc="-10" dirty="0">
                <a:latin typeface="+mn-lt"/>
                <a:cs typeface="Calibri"/>
              </a:rPr>
              <a:t>can </a:t>
            </a:r>
            <a:r>
              <a:rPr lang="en-US" sz="1800" spc="-5" dirty="0">
                <a:latin typeface="+mn-lt"/>
                <a:cs typeface="Calibri"/>
              </a:rPr>
              <a:t>be used on or </a:t>
            </a:r>
            <a:r>
              <a:rPr lang="en-US" sz="180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benchmarked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spc="-10" dirty="0">
                <a:latin typeface="+mn-lt"/>
                <a:cs typeface="Calibri"/>
              </a:rPr>
              <a:t>with</a:t>
            </a:r>
            <a:r>
              <a:rPr lang="en-US" sz="1800" spc="-2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some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b="1" spc="-10" dirty="0">
                <a:latin typeface="+mn-lt"/>
                <a:cs typeface="Calibri"/>
              </a:rPr>
              <a:t>Index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dirty="0">
                <a:latin typeface="+mn-lt"/>
                <a:cs typeface="Calibri"/>
              </a:rPr>
              <a:t>as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spc="-10" dirty="0">
                <a:latin typeface="+mn-lt"/>
                <a:cs typeface="Calibri"/>
              </a:rPr>
              <a:t>well</a:t>
            </a:r>
            <a:r>
              <a:rPr lang="en-US" sz="1800" spc="-10" dirty="0" smtClean="0">
                <a:latin typeface="+mn-lt"/>
                <a:cs typeface="Calibri"/>
              </a:rPr>
              <a:t>.</a:t>
            </a:r>
          </a:p>
          <a:p>
            <a:pPr marL="294640" marR="438784" indent="-281940" algn="just">
              <a:lnSpc>
                <a:spcPct val="150000"/>
              </a:lnSpc>
              <a:spcBef>
                <a:spcPts val="235"/>
              </a:spcBef>
              <a:buFont typeface="Arial"/>
              <a:buChar char="•"/>
              <a:tabLst>
                <a:tab pos="294640" algn="l"/>
              </a:tabLst>
            </a:pPr>
            <a:r>
              <a:rPr lang="en-US" sz="1800" spc="-5" dirty="0">
                <a:cs typeface="Calibri"/>
              </a:rPr>
              <a:t>The index </a:t>
            </a:r>
            <a:r>
              <a:rPr lang="en-US" sz="1800" spc="-10" dirty="0">
                <a:cs typeface="Calibri"/>
              </a:rPr>
              <a:t>can </a:t>
            </a:r>
            <a:r>
              <a:rPr lang="en-US" sz="1800" spc="-5" dirty="0">
                <a:cs typeface="Calibri"/>
              </a:rPr>
              <a:t>be </a:t>
            </a:r>
            <a:r>
              <a:rPr lang="en-US" sz="1800" spc="-10" dirty="0">
                <a:cs typeface="Calibri"/>
              </a:rPr>
              <a:t>the </a:t>
            </a:r>
            <a:r>
              <a:rPr lang="en-US" sz="1800" spc="-5" dirty="0">
                <a:cs typeface="Calibri"/>
              </a:rPr>
              <a:t>prevailing interest rate </a:t>
            </a:r>
            <a:r>
              <a:rPr lang="en-US" sz="1800" spc="-710" dirty="0">
                <a:cs typeface="Calibri"/>
              </a:rPr>
              <a:t> </a:t>
            </a:r>
            <a:r>
              <a:rPr lang="en-US" sz="1800" spc="-5" dirty="0">
                <a:cs typeface="Calibri"/>
              </a:rPr>
              <a:t>or LIBOR</a:t>
            </a:r>
            <a:endParaRPr lang="en-US" sz="1800" dirty="0">
              <a:cs typeface="Calibri"/>
            </a:endParaRPr>
          </a:p>
          <a:p>
            <a:pPr marL="294640" indent="-281940" algn="just">
              <a:lnSpc>
                <a:spcPct val="150000"/>
              </a:lnSpc>
              <a:spcBef>
                <a:spcPts val="495"/>
              </a:spcBef>
              <a:buFont typeface="Arial"/>
              <a:buChar char="•"/>
              <a:tabLst>
                <a:tab pos="294640" algn="l"/>
              </a:tabLst>
            </a:pPr>
            <a:r>
              <a:rPr lang="en-US" sz="1800" spc="-5" dirty="0">
                <a:cs typeface="Calibri"/>
              </a:rPr>
              <a:t>Use</a:t>
            </a:r>
            <a:r>
              <a:rPr lang="en-US" sz="1800" spc="-20" dirty="0">
                <a:cs typeface="Calibri"/>
              </a:rPr>
              <a:t> </a:t>
            </a:r>
            <a:r>
              <a:rPr lang="en-US" sz="1800" spc="-5" dirty="0">
                <a:cs typeface="Calibri"/>
              </a:rPr>
              <a:t>of</a:t>
            </a:r>
            <a:r>
              <a:rPr lang="en-US" sz="1800" spc="-15" dirty="0">
                <a:cs typeface="Calibri"/>
              </a:rPr>
              <a:t> </a:t>
            </a:r>
            <a:r>
              <a:rPr lang="en-US" sz="1800" spc="-5" dirty="0">
                <a:cs typeface="Calibri"/>
              </a:rPr>
              <a:t>interest</a:t>
            </a:r>
            <a:r>
              <a:rPr lang="en-US" sz="1800" spc="-15" dirty="0">
                <a:cs typeface="Calibri"/>
              </a:rPr>
              <a:t> </a:t>
            </a:r>
            <a:r>
              <a:rPr lang="en-US" sz="1800" spc="-5" dirty="0">
                <a:cs typeface="Calibri"/>
              </a:rPr>
              <a:t>rate</a:t>
            </a:r>
            <a:r>
              <a:rPr lang="en-US" sz="1800" spc="-20" dirty="0">
                <a:cs typeface="Calibri"/>
              </a:rPr>
              <a:t> </a:t>
            </a:r>
            <a:r>
              <a:rPr lang="en-US" sz="1800" spc="-5" dirty="0">
                <a:cs typeface="Calibri"/>
              </a:rPr>
              <a:t>is</a:t>
            </a:r>
            <a:r>
              <a:rPr lang="en-US" sz="1800" spc="-15" dirty="0">
                <a:cs typeface="Calibri"/>
              </a:rPr>
              <a:t> </a:t>
            </a:r>
            <a:r>
              <a:rPr lang="en-US" sz="1800" spc="-5" dirty="0" smtClean="0">
                <a:cs typeface="Calibri"/>
              </a:rPr>
              <a:t>controversial</a:t>
            </a:r>
            <a:endParaRPr lang="en-US" sz="1800" dirty="0">
              <a:latin typeface="+mn-lt"/>
              <a:cs typeface="Calibri"/>
            </a:endParaRPr>
          </a:p>
          <a:p>
            <a:pPr algn="just">
              <a:lnSpc>
                <a:spcPct val="150000"/>
              </a:lnSpc>
            </a:pPr>
            <a:endParaRPr lang="en-US" sz="18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" r="47419"/>
          <a:stretch/>
        </p:blipFill>
        <p:spPr>
          <a:xfrm>
            <a:off x="8753989" y="2387590"/>
            <a:ext cx="3438011" cy="313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0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57892" y="6429628"/>
            <a:ext cx="1797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Calibri"/>
                <a:cs typeface="Calibri"/>
              </a:rPr>
              <a:t>17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3415108" y="567994"/>
            <a:ext cx="8912225" cy="628377"/>
          </a:xfrm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heavy" spc="-10" dirty="0">
                <a:solidFill>
                  <a:schemeClr val="tx1"/>
                </a:solidFill>
                <a:uFill>
                  <a:solidFill>
                    <a:srgbClr val="000099"/>
                  </a:solidFill>
                </a:uFill>
                <a:latin typeface="+mn-lt"/>
                <a:cs typeface="Calibri"/>
              </a:rPr>
              <a:t>IJARAH</a:t>
            </a:r>
            <a:r>
              <a:rPr sz="4000" u="heavy" spc="-90" dirty="0">
                <a:solidFill>
                  <a:schemeClr val="tx1"/>
                </a:solidFill>
                <a:uFill>
                  <a:solidFill>
                    <a:srgbClr val="000099"/>
                  </a:solidFill>
                </a:uFill>
                <a:latin typeface="+mn-lt"/>
                <a:cs typeface="Calibri"/>
              </a:rPr>
              <a:t> </a:t>
            </a:r>
            <a:r>
              <a:rPr sz="4000" u="heavy" spc="-5" dirty="0">
                <a:solidFill>
                  <a:schemeClr val="tx1"/>
                </a:solidFill>
                <a:uFill>
                  <a:solidFill>
                    <a:srgbClr val="000099"/>
                  </a:solidFill>
                </a:uFill>
                <a:latin typeface="+mn-lt"/>
                <a:cs typeface="Calibri"/>
              </a:rPr>
              <a:t>(LEASING)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705346" y="2021117"/>
            <a:ext cx="4859338" cy="29987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spc="-10" dirty="0">
                <a:latin typeface="+mn-lt"/>
                <a:cs typeface="Calibri"/>
              </a:rPr>
              <a:t>Ijarah	</a:t>
            </a:r>
            <a:r>
              <a:rPr lang="en-US" sz="2000" spc="-5" dirty="0">
                <a:latin typeface="+mn-lt"/>
                <a:cs typeface="Calibri"/>
              </a:rPr>
              <a:t>Examples: </a:t>
            </a:r>
            <a:r>
              <a:rPr lang="en-US" sz="2000" dirty="0">
                <a:latin typeface="+mn-lt"/>
                <a:cs typeface="Calibri"/>
              </a:rPr>
              <a:t> </a:t>
            </a:r>
            <a:endParaRPr lang="en-US" sz="2000" dirty="0" smtClean="0">
              <a:latin typeface="+mn-lt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 sz="1800" spc="-5" dirty="0" smtClean="0">
                <a:latin typeface="+mn-lt"/>
                <a:cs typeface="Calibri"/>
              </a:rPr>
              <a:t>Vehicles</a:t>
            </a:r>
            <a:r>
              <a:rPr lang="en-US" sz="1800" spc="-50" dirty="0" smtClean="0">
                <a:latin typeface="+mn-lt"/>
                <a:cs typeface="Calibri"/>
              </a:rPr>
              <a:t> </a:t>
            </a:r>
            <a:r>
              <a:rPr lang="en-US" sz="1800" spc="-10" dirty="0">
                <a:latin typeface="+mn-lt"/>
                <a:cs typeface="Calibri"/>
              </a:rPr>
              <a:t>Ijarah</a:t>
            </a:r>
            <a:r>
              <a:rPr lang="en-US" sz="1800" spc="-4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Financing </a:t>
            </a:r>
            <a:endParaRPr lang="en-US" sz="1800" spc="-5" dirty="0" smtClean="0">
              <a:latin typeface="+mn-lt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 sz="1800" spc="-710" dirty="0" smtClean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Plant </a:t>
            </a:r>
            <a:r>
              <a:rPr lang="en-US" sz="1800" dirty="0">
                <a:latin typeface="+mn-lt"/>
                <a:cs typeface="Calibri"/>
              </a:rPr>
              <a:t>and </a:t>
            </a:r>
            <a:r>
              <a:rPr lang="en-US" sz="1800" spc="-5" dirty="0">
                <a:latin typeface="+mn-lt"/>
                <a:cs typeface="Calibri"/>
              </a:rPr>
              <a:t>Machinery </a:t>
            </a:r>
            <a:endParaRPr lang="en-US" sz="1800" spc="-5" dirty="0" smtClean="0">
              <a:latin typeface="+mn-lt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Consumer Durables </a:t>
            </a:r>
            <a:r>
              <a:rPr lang="en-US" sz="1800" dirty="0">
                <a:latin typeface="+mn-lt"/>
                <a:cs typeface="Calibri"/>
              </a:rPr>
              <a:t> </a:t>
            </a:r>
            <a:endParaRPr lang="en-US" sz="1800" dirty="0" smtClean="0">
              <a:latin typeface="+mn-lt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 sz="1800" spc="-5" dirty="0" smtClean="0">
                <a:latin typeface="+mn-lt"/>
                <a:cs typeface="Calibri"/>
              </a:rPr>
              <a:t>House </a:t>
            </a:r>
            <a:r>
              <a:rPr lang="en-US" sz="1800" spc="-5" dirty="0">
                <a:latin typeface="+mn-lt"/>
                <a:cs typeface="Calibri"/>
              </a:rPr>
              <a:t>Financing </a:t>
            </a:r>
            <a:endParaRPr lang="en-US" sz="1800" spc="-5" dirty="0" smtClean="0">
              <a:latin typeface="+mn-lt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Agricultural Durables </a:t>
            </a:r>
            <a:endParaRPr lang="en-US" sz="1800" spc="-5" dirty="0" smtClean="0">
              <a:latin typeface="+mn-lt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Aircrafts,</a:t>
            </a:r>
            <a:r>
              <a:rPr lang="en-US" sz="1800" spc="-1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etc.</a:t>
            </a:r>
            <a:endParaRPr lang="en-US" sz="1800" dirty="0">
              <a:latin typeface="+mn-lt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D437210-8A94-42B3-B5D8-8D5AFD873CED}"/>
              </a:ext>
            </a:extLst>
          </p:cNvPr>
          <p:cNvGrpSpPr/>
          <p:nvPr/>
        </p:nvGrpSpPr>
        <p:grpSpPr>
          <a:xfrm>
            <a:off x="7871221" y="1599321"/>
            <a:ext cx="3523676" cy="4039479"/>
            <a:chOff x="1099153" y="1474593"/>
            <a:chExt cx="3698877" cy="4803973"/>
          </a:xfrm>
        </p:grpSpPr>
        <p:sp>
          <p:nvSpPr>
            <p:cNvPr id="7" name="Oval 21">
              <a:extLst>
                <a:ext uri="{FF2B5EF4-FFF2-40B4-BE49-F238E27FC236}">
                  <a16:creationId xmlns:a16="http://schemas.microsoft.com/office/drawing/2014/main" id="{0A9C9066-44C7-47E0-8751-231281791501}"/>
                </a:ext>
              </a:extLst>
            </p:cNvPr>
            <p:cNvSpPr/>
            <p:nvPr/>
          </p:nvSpPr>
          <p:spPr>
            <a:xfrm>
              <a:off x="1584567" y="6032079"/>
              <a:ext cx="1251189" cy="246487"/>
            </a:xfrm>
            <a:prstGeom prst="ellipse">
              <a:avLst/>
            </a:pr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자유형: 도형 11">
              <a:extLst>
                <a:ext uri="{FF2B5EF4-FFF2-40B4-BE49-F238E27FC236}">
                  <a16:creationId xmlns:a16="http://schemas.microsoft.com/office/drawing/2014/main" id="{3F19983B-DF99-4AFB-8E39-66C3A21C4C21}"/>
                </a:ext>
              </a:extLst>
            </p:cNvPr>
            <p:cNvSpPr/>
            <p:nvPr/>
          </p:nvSpPr>
          <p:spPr>
            <a:xfrm rot="10800000">
              <a:off x="1099153" y="1474593"/>
              <a:ext cx="2182786" cy="4517779"/>
            </a:xfrm>
            <a:custGeom>
              <a:avLst/>
              <a:gdLst>
                <a:gd name="connsiteX0" fmla="*/ 1102413 w 1725923"/>
                <a:gd name="connsiteY0" fmla="*/ 1964795 h 3572198"/>
                <a:gd name="connsiteX1" fmla="*/ 619087 w 1725923"/>
                <a:gd name="connsiteY1" fmla="*/ 1964795 h 3572198"/>
                <a:gd name="connsiteX2" fmla="*/ 619087 w 1725923"/>
                <a:gd name="connsiteY2" fmla="*/ 143855 h 3572198"/>
                <a:gd name="connsiteX3" fmla="*/ 619087 w 1725923"/>
                <a:gd name="connsiteY3" fmla="*/ 140749 h 3572198"/>
                <a:gd name="connsiteX4" fmla="*/ 622193 w 1725923"/>
                <a:gd name="connsiteY4" fmla="*/ 140749 h 3572198"/>
                <a:gd name="connsiteX5" fmla="*/ 762942 w 1725923"/>
                <a:gd name="connsiteY5" fmla="*/ 0 h 3572198"/>
                <a:gd name="connsiteX6" fmla="*/ 753417 w 1725923"/>
                <a:gd name="connsiteY6" fmla="*/ 1825378 h 3572198"/>
                <a:gd name="connsiteX7" fmla="*/ 784462 w 1725923"/>
                <a:gd name="connsiteY7" fmla="*/ 1856423 h 3572198"/>
                <a:gd name="connsiteX8" fmla="*/ 815507 w 1725923"/>
                <a:gd name="connsiteY8" fmla="*/ 1825378 h 3572198"/>
                <a:gd name="connsiteX9" fmla="*/ 826256 w 1725923"/>
                <a:gd name="connsiteY9" fmla="*/ 0 h 3572198"/>
                <a:gd name="connsiteX10" fmla="*/ 898897 w 1725923"/>
                <a:gd name="connsiteY10" fmla="*/ 0 h 3572198"/>
                <a:gd name="connsiteX11" fmla="*/ 1102413 w 1725923"/>
                <a:gd name="connsiteY11" fmla="*/ 257962 h 3572198"/>
                <a:gd name="connsiteX12" fmla="*/ 1102413 w 1725923"/>
                <a:gd name="connsiteY12" fmla="*/ 435134 h 3572198"/>
                <a:gd name="connsiteX13" fmla="*/ 974435 w 1725923"/>
                <a:gd name="connsiteY13" fmla="*/ 554280 h 3572198"/>
                <a:gd name="connsiteX14" fmla="*/ 1102413 w 1725923"/>
                <a:gd name="connsiteY14" fmla="*/ 673428 h 3572198"/>
                <a:gd name="connsiteX15" fmla="*/ 1102413 w 1725923"/>
                <a:gd name="connsiteY15" fmla="*/ 802506 h 3572198"/>
                <a:gd name="connsiteX16" fmla="*/ 982216 w 1725923"/>
                <a:gd name="connsiteY16" fmla="*/ 921506 h 3572198"/>
                <a:gd name="connsiteX17" fmla="*/ 1102413 w 1725923"/>
                <a:gd name="connsiteY17" fmla="*/ 1040506 h 3572198"/>
                <a:gd name="connsiteX18" fmla="*/ 1102413 w 1725923"/>
                <a:gd name="connsiteY18" fmla="*/ 1148198 h 3572198"/>
                <a:gd name="connsiteX19" fmla="*/ 1016431 w 1725923"/>
                <a:gd name="connsiteY19" fmla="*/ 1262985 h 3572198"/>
                <a:gd name="connsiteX20" fmla="*/ 1102413 w 1725923"/>
                <a:gd name="connsiteY20" fmla="*/ 1377772 h 3572198"/>
                <a:gd name="connsiteX21" fmla="*/ 1102413 w 1725923"/>
                <a:gd name="connsiteY21" fmla="*/ 1511810 h 3572198"/>
                <a:gd name="connsiteX22" fmla="*/ 926889 w 1725923"/>
                <a:gd name="connsiteY22" fmla="*/ 1668154 h 3572198"/>
                <a:gd name="connsiteX23" fmla="*/ 1102413 w 1725923"/>
                <a:gd name="connsiteY23" fmla="*/ 1824498 h 3572198"/>
                <a:gd name="connsiteX24" fmla="*/ 831837 w 1725923"/>
                <a:gd name="connsiteY24" fmla="*/ 2445070 h 3572198"/>
                <a:gd name="connsiteX25" fmla="*/ 831837 w 1725923"/>
                <a:gd name="connsiteY25" fmla="*/ 2193610 h 3572198"/>
                <a:gd name="connsiteX26" fmla="*/ 579837 w 1725923"/>
                <a:gd name="connsiteY26" fmla="*/ 2193610 h 3572198"/>
                <a:gd name="connsiteX27" fmla="*/ 579837 w 1725923"/>
                <a:gd name="connsiteY27" fmla="*/ 2445070 h 3572198"/>
                <a:gd name="connsiteX28" fmla="*/ 1135469 w 1725923"/>
                <a:gd name="connsiteY28" fmla="*/ 2445070 h 3572198"/>
                <a:gd name="connsiteX29" fmla="*/ 1135469 w 1725923"/>
                <a:gd name="connsiteY29" fmla="*/ 2193610 h 3572198"/>
                <a:gd name="connsiteX30" fmla="*/ 883469 w 1725923"/>
                <a:gd name="connsiteY30" fmla="*/ 2193610 h 3572198"/>
                <a:gd name="connsiteX31" fmla="*/ 883469 w 1725923"/>
                <a:gd name="connsiteY31" fmla="*/ 2445070 h 3572198"/>
                <a:gd name="connsiteX32" fmla="*/ 831837 w 1725923"/>
                <a:gd name="connsiteY32" fmla="*/ 2738767 h 3572198"/>
                <a:gd name="connsiteX33" fmla="*/ 831837 w 1725923"/>
                <a:gd name="connsiteY33" fmla="*/ 2487307 h 3572198"/>
                <a:gd name="connsiteX34" fmla="*/ 579837 w 1725923"/>
                <a:gd name="connsiteY34" fmla="*/ 2487307 h 3572198"/>
                <a:gd name="connsiteX35" fmla="*/ 579837 w 1725923"/>
                <a:gd name="connsiteY35" fmla="*/ 2738767 h 3572198"/>
                <a:gd name="connsiteX36" fmla="*/ 1135469 w 1725923"/>
                <a:gd name="connsiteY36" fmla="*/ 2738767 h 3572198"/>
                <a:gd name="connsiteX37" fmla="*/ 1135469 w 1725923"/>
                <a:gd name="connsiteY37" fmla="*/ 2487307 h 3572198"/>
                <a:gd name="connsiteX38" fmla="*/ 883469 w 1725923"/>
                <a:gd name="connsiteY38" fmla="*/ 2487307 h 3572198"/>
                <a:gd name="connsiteX39" fmla="*/ 883469 w 1725923"/>
                <a:gd name="connsiteY39" fmla="*/ 2738767 h 3572198"/>
                <a:gd name="connsiteX40" fmla="*/ 858795 w 1725923"/>
                <a:gd name="connsiteY40" fmla="*/ 3306895 h 3572198"/>
                <a:gd name="connsiteX41" fmla="*/ 300360 w 1725923"/>
                <a:gd name="connsiteY41" fmla="*/ 2750307 h 3572198"/>
                <a:gd name="connsiteX42" fmla="*/ 302749 w 1725923"/>
                <a:gd name="connsiteY42" fmla="*/ 2750307 h 3572198"/>
                <a:gd name="connsiteX43" fmla="*/ 302749 w 1725923"/>
                <a:gd name="connsiteY43" fmla="*/ 2131254 h 3572198"/>
                <a:gd name="connsiteX44" fmla="*/ 387566 w 1725923"/>
                <a:gd name="connsiteY44" fmla="*/ 2046437 h 3572198"/>
                <a:gd name="connsiteX45" fmla="*/ 547717 w 1725923"/>
                <a:gd name="connsiteY45" fmla="*/ 2046437 h 3572198"/>
                <a:gd name="connsiteX46" fmla="*/ 568126 w 1725923"/>
                <a:gd name="connsiteY46" fmla="*/ 1964796 h 3572198"/>
                <a:gd name="connsiteX47" fmla="*/ 1153373 w 1725923"/>
                <a:gd name="connsiteY47" fmla="*/ 1964796 h 3572198"/>
                <a:gd name="connsiteX48" fmla="*/ 1173782 w 1725923"/>
                <a:gd name="connsiteY48" fmla="*/ 2046437 h 3572198"/>
                <a:gd name="connsiteX49" fmla="*/ 1333932 w 1725923"/>
                <a:gd name="connsiteY49" fmla="*/ 2046437 h 3572198"/>
                <a:gd name="connsiteX50" fmla="*/ 1418749 w 1725923"/>
                <a:gd name="connsiteY50" fmla="*/ 2131254 h 3572198"/>
                <a:gd name="connsiteX51" fmla="*/ 1418749 w 1725923"/>
                <a:gd name="connsiteY51" fmla="*/ 2751832 h 3572198"/>
                <a:gd name="connsiteX52" fmla="*/ 1414832 w 1725923"/>
                <a:gd name="connsiteY52" fmla="*/ 2751832 h 3572198"/>
                <a:gd name="connsiteX53" fmla="*/ 863754 w 1725923"/>
                <a:gd name="connsiteY53" fmla="*/ 3572198 h 3572198"/>
                <a:gd name="connsiteX54" fmla="*/ 862962 w 1725923"/>
                <a:gd name="connsiteY54" fmla="*/ 3572044 h 3572198"/>
                <a:gd name="connsiteX55" fmla="*/ 862170 w 1725923"/>
                <a:gd name="connsiteY55" fmla="*/ 3572198 h 3572198"/>
                <a:gd name="connsiteX56" fmla="*/ 800003 w 1725923"/>
                <a:gd name="connsiteY56" fmla="*/ 3546448 h 3572198"/>
                <a:gd name="connsiteX57" fmla="*/ 796872 w 1725923"/>
                <a:gd name="connsiteY57" fmla="*/ 3541733 h 3572198"/>
                <a:gd name="connsiteX58" fmla="*/ 25750 w 1725923"/>
                <a:gd name="connsiteY58" fmla="*/ 2770611 h 3572198"/>
                <a:gd name="connsiteX59" fmla="*/ 25750 w 1725923"/>
                <a:gd name="connsiteY59" fmla="*/ 2646277 h 3572198"/>
                <a:gd name="connsiteX60" fmla="*/ 150083 w 1725923"/>
                <a:gd name="connsiteY60" fmla="*/ 2646277 h 3572198"/>
                <a:gd name="connsiteX61" fmla="*/ 862962 w 1725923"/>
                <a:gd name="connsiteY61" fmla="*/ 3359155 h 3572198"/>
                <a:gd name="connsiteX62" fmla="*/ 1575840 w 1725923"/>
                <a:gd name="connsiteY62" fmla="*/ 2646277 h 3572198"/>
                <a:gd name="connsiteX63" fmla="*/ 1700173 w 1725923"/>
                <a:gd name="connsiteY63" fmla="*/ 2646277 h 3572198"/>
                <a:gd name="connsiteX64" fmla="*/ 1700173 w 1725923"/>
                <a:gd name="connsiteY64" fmla="*/ 2770611 h 3572198"/>
                <a:gd name="connsiteX65" fmla="*/ 929051 w 1725923"/>
                <a:gd name="connsiteY65" fmla="*/ 3541733 h 3572198"/>
                <a:gd name="connsiteX66" fmla="*/ 925920 w 1725923"/>
                <a:gd name="connsiteY66" fmla="*/ 3546448 h 3572198"/>
                <a:gd name="connsiteX67" fmla="*/ 863754 w 1725923"/>
                <a:gd name="connsiteY67" fmla="*/ 3572198 h 357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1725923" h="3572198">
                  <a:moveTo>
                    <a:pt x="1102413" y="1964795"/>
                  </a:moveTo>
                  <a:lnTo>
                    <a:pt x="619087" y="1964795"/>
                  </a:lnTo>
                  <a:lnTo>
                    <a:pt x="619087" y="143855"/>
                  </a:lnTo>
                  <a:lnTo>
                    <a:pt x="619087" y="140749"/>
                  </a:lnTo>
                  <a:lnTo>
                    <a:pt x="622193" y="140749"/>
                  </a:lnTo>
                  <a:lnTo>
                    <a:pt x="762942" y="0"/>
                  </a:lnTo>
                  <a:lnTo>
                    <a:pt x="753417" y="1825378"/>
                  </a:lnTo>
                  <a:cubicBezTo>
                    <a:pt x="753417" y="1842524"/>
                    <a:pt x="767316" y="1856423"/>
                    <a:pt x="784462" y="1856423"/>
                  </a:cubicBezTo>
                  <a:cubicBezTo>
                    <a:pt x="801608" y="1856423"/>
                    <a:pt x="815507" y="1842524"/>
                    <a:pt x="815507" y="1825378"/>
                  </a:cubicBezTo>
                  <a:cubicBezTo>
                    <a:pt x="816913" y="1216919"/>
                    <a:pt x="824850" y="608459"/>
                    <a:pt x="826256" y="0"/>
                  </a:cubicBezTo>
                  <a:lnTo>
                    <a:pt x="898897" y="0"/>
                  </a:lnTo>
                  <a:lnTo>
                    <a:pt x="1102413" y="257962"/>
                  </a:lnTo>
                  <a:lnTo>
                    <a:pt x="1102413" y="435134"/>
                  </a:lnTo>
                  <a:lnTo>
                    <a:pt x="974435" y="554280"/>
                  </a:lnTo>
                  <a:lnTo>
                    <a:pt x="1102413" y="673428"/>
                  </a:lnTo>
                  <a:lnTo>
                    <a:pt x="1102413" y="802506"/>
                  </a:lnTo>
                  <a:lnTo>
                    <a:pt x="982216" y="921506"/>
                  </a:lnTo>
                  <a:lnTo>
                    <a:pt x="1102413" y="1040506"/>
                  </a:lnTo>
                  <a:lnTo>
                    <a:pt x="1102413" y="1148198"/>
                  </a:lnTo>
                  <a:lnTo>
                    <a:pt x="1016431" y="1262985"/>
                  </a:lnTo>
                  <a:lnTo>
                    <a:pt x="1102413" y="1377772"/>
                  </a:lnTo>
                  <a:lnTo>
                    <a:pt x="1102413" y="1511810"/>
                  </a:lnTo>
                  <a:lnTo>
                    <a:pt x="926889" y="1668154"/>
                  </a:lnTo>
                  <a:lnTo>
                    <a:pt x="1102413" y="1824498"/>
                  </a:lnTo>
                  <a:close/>
                  <a:moveTo>
                    <a:pt x="831837" y="2445070"/>
                  </a:moveTo>
                  <a:lnTo>
                    <a:pt x="831837" y="2193610"/>
                  </a:lnTo>
                  <a:lnTo>
                    <a:pt x="579837" y="2193610"/>
                  </a:lnTo>
                  <a:lnTo>
                    <a:pt x="579837" y="2445070"/>
                  </a:lnTo>
                  <a:close/>
                  <a:moveTo>
                    <a:pt x="1135469" y="2445070"/>
                  </a:moveTo>
                  <a:lnTo>
                    <a:pt x="1135469" y="2193610"/>
                  </a:lnTo>
                  <a:lnTo>
                    <a:pt x="883469" y="2193610"/>
                  </a:lnTo>
                  <a:lnTo>
                    <a:pt x="883469" y="2445070"/>
                  </a:lnTo>
                  <a:close/>
                  <a:moveTo>
                    <a:pt x="831837" y="2738767"/>
                  </a:moveTo>
                  <a:lnTo>
                    <a:pt x="831837" y="2487307"/>
                  </a:lnTo>
                  <a:lnTo>
                    <a:pt x="579837" y="2487307"/>
                  </a:lnTo>
                  <a:lnTo>
                    <a:pt x="579837" y="2738767"/>
                  </a:lnTo>
                  <a:close/>
                  <a:moveTo>
                    <a:pt x="1135469" y="2738767"/>
                  </a:moveTo>
                  <a:lnTo>
                    <a:pt x="1135469" y="2487307"/>
                  </a:lnTo>
                  <a:lnTo>
                    <a:pt x="883469" y="2487307"/>
                  </a:lnTo>
                  <a:lnTo>
                    <a:pt x="883469" y="2738767"/>
                  </a:lnTo>
                  <a:close/>
                  <a:moveTo>
                    <a:pt x="858795" y="3306895"/>
                  </a:moveTo>
                  <a:lnTo>
                    <a:pt x="300360" y="2750307"/>
                  </a:lnTo>
                  <a:lnTo>
                    <a:pt x="302749" y="2750307"/>
                  </a:lnTo>
                  <a:lnTo>
                    <a:pt x="302749" y="2131254"/>
                  </a:lnTo>
                  <a:cubicBezTo>
                    <a:pt x="302749" y="2084411"/>
                    <a:pt x="340723" y="2046437"/>
                    <a:pt x="387566" y="2046437"/>
                  </a:cubicBezTo>
                  <a:lnTo>
                    <a:pt x="547717" y="2046437"/>
                  </a:lnTo>
                  <a:lnTo>
                    <a:pt x="568126" y="1964796"/>
                  </a:lnTo>
                  <a:lnTo>
                    <a:pt x="1153373" y="1964796"/>
                  </a:lnTo>
                  <a:lnTo>
                    <a:pt x="1173782" y="2046437"/>
                  </a:lnTo>
                  <a:lnTo>
                    <a:pt x="1333932" y="2046437"/>
                  </a:lnTo>
                  <a:cubicBezTo>
                    <a:pt x="1380775" y="2046437"/>
                    <a:pt x="1418749" y="2084411"/>
                    <a:pt x="1418749" y="2131254"/>
                  </a:cubicBezTo>
                  <a:lnTo>
                    <a:pt x="1418749" y="2751832"/>
                  </a:lnTo>
                  <a:lnTo>
                    <a:pt x="1414832" y="2751832"/>
                  </a:lnTo>
                  <a:close/>
                  <a:moveTo>
                    <a:pt x="863754" y="3572198"/>
                  </a:moveTo>
                  <a:lnTo>
                    <a:pt x="862962" y="3572044"/>
                  </a:lnTo>
                  <a:lnTo>
                    <a:pt x="862170" y="3572198"/>
                  </a:lnTo>
                  <a:cubicBezTo>
                    <a:pt x="839670" y="3572198"/>
                    <a:pt x="817170" y="3563614"/>
                    <a:pt x="800003" y="3546448"/>
                  </a:cubicBezTo>
                  <a:lnTo>
                    <a:pt x="796872" y="3541733"/>
                  </a:lnTo>
                  <a:lnTo>
                    <a:pt x="25750" y="2770611"/>
                  </a:lnTo>
                  <a:cubicBezTo>
                    <a:pt x="-8584" y="2736277"/>
                    <a:pt x="-8584" y="2680611"/>
                    <a:pt x="25750" y="2646277"/>
                  </a:cubicBezTo>
                  <a:cubicBezTo>
                    <a:pt x="60083" y="2611944"/>
                    <a:pt x="115750" y="2611944"/>
                    <a:pt x="150083" y="2646277"/>
                  </a:cubicBezTo>
                  <a:lnTo>
                    <a:pt x="862962" y="3359155"/>
                  </a:lnTo>
                  <a:lnTo>
                    <a:pt x="1575840" y="2646277"/>
                  </a:lnTo>
                  <a:cubicBezTo>
                    <a:pt x="1610173" y="2611944"/>
                    <a:pt x="1665840" y="2611944"/>
                    <a:pt x="1700173" y="2646277"/>
                  </a:cubicBezTo>
                  <a:cubicBezTo>
                    <a:pt x="1734507" y="2680611"/>
                    <a:pt x="1734507" y="2736277"/>
                    <a:pt x="1700173" y="2770611"/>
                  </a:cubicBezTo>
                  <a:lnTo>
                    <a:pt x="929051" y="3541733"/>
                  </a:lnTo>
                  <a:lnTo>
                    <a:pt x="925920" y="3546448"/>
                  </a:lnTo>
                  <a:cubicBezTo>
                    <a:pt x="908753" y="3563614"/>
                    <a:pt x="886253" y="3572198"/>
                    <a:pt x="863754" y="35721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E2FF559-50E7-4B9B-AAA8-24F550308D72}"/>
                </a:ext>
              </a:extLst>
            </p:cNvPr>
            <p:cNvGrpSpPr/>
            <p:nvPr/>
          </p:nvGrpSpPr>
          <p:grpSpPr>
            <a:xfrm rot="20405965">
              <a:off x="2031472" y="3122550"/>
              <a:ext cx="1819667" cy="2415311"/>
              <a:chOff x="5970504" y="2694534"/>
              <a:chExt cx="1819667" cy="2415311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14BE9DB-E229-4A0B-99B7-721373151D5F}"/>
                  </a:ext>
                </a:extLst>
              </p:cNvPr>
              <p:cNvGrpSpPr/>
              <p:nvPr/>
            </p:nvGrpSpPr>
            <p:grpSpPr>
              <a:xfrm>
                <a:off x="5970504" y="2694534"/>
                <a:ext cx="1819667" cy="2415311"/>
                <a:chOff x="5970504" y="2694534"/>
                <a:chExt cx="1819667" cy="2415311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1393254C-EF7F-4AD4-B843-22893D257B03}"/>
                    </a:ext>
                  </a:extLst>
                </p:cNvPr>
                <p:cNvGrpSpPr/>
                <p:nvPr/>
              </p:nvGrpSpPr>
              <p:grpSpPr>
                <a:xfrm rot="2352877">
                  <a:off x="5970504" y="3210518"/>
                  <a:ext cx="1819667" cy="1899327"/>
                  <a:chOff x="5970504" y="3210518"/>
                  <a:chExt cx="1819667" cy="1899327"/>
                </a:xfrm>
              </p:grpSpPr>
              <p:sp>
                <p:nvSpPr>
                  <p:cNvPr id="22" name="Freeform: Shape 51">
                    <a:extLst>
                      <a:ext uri="{FF2B5EF4-FFF2-40B4-BE49-F238E27FC236}">
                        <a16:creationId xmlns:a16="http://schemas.microsoft.com/office/drawing/2014/main" id="{D32AFC7A-1FF4-41E8-9AC2-FC25471AB54A}"/>
                      </a:ext>
                    </a:extLst>
                  </p:cNvPr>
                  <p:cNvSpPr/>
                  <p:nvPr/>
                </p:nvSpPr>
                <p:spPr>
                  <a:xfrm>
                    <a:off x="5970504" y="3235752"/>
                    <a:ext cx="1787821" cy="1874093"/>
                  </a:xfrm>
                  <a:custGeom>
                    <a:avLst/>
                    <a:gdLst>
                      <a:gd name="connsiteX0" fmla="*/ 952142 w 4865720"/>
                      <a:gd name="connsiteY0" fmla="*/ 561077 h 5100519"/>
                      <a:gd name="connsiteX1" fmla="*/ 820254 w 4865720"/>
                      <a:gd name="connsiteY1" fmla="*/ 692965 h 5100519"/>
                      <a:gd name="connsiteX2" fmla="*/ 952142 w 4865720"/>
                      <a:gd name="connsiteY2" fmla="*/ 824849 h 5100519"/>
                      <a:gd name="connsiteX3" fmla="*/ 1084029 w 4865720"/>
                      <a:gd name="connsiteY3" fmla="*/ 692965 h 5100519"/>
                      <a:gd name="connsiteX4" fmla="*/ 952142 w 4865720"/>
                      <a:gd name="connsiteY4" fmla="*/ 561077 h 5100519"/>
                      <a:gd name="connsiteX5" fmla="*/ 1430630 w 4865720"/>
                      <a:gd name="connsiteY5" fmla="*/ 437 h 5100519"/>
                      <a:gd name="connsiteX6" fmla="*/ 2339697 w 4865720"/>
                      <a:gd name="connsiteY6" fmla="*/ 398449 h 5100519"/>
                      <a:gd name="connsiteX7" fmla="*/ 4802459 w 4865720"/>
                      <a:gd name="connsiteY7" fmla="*/ 3221531 h 5100519"/>
                      <a:gd name="connsiteX8" fmla="*/ 4778036 w 4865720"/>
                      <a:gd name="connsiteY8" fmla="*/ 3582999 h 5100519"/>
                      <a:gd name="connsiteX9" fmla="*/ 3110619 w 4865720"/>
                      <a:gd name="connsiteY9" fmla="*/ 5037499 h 5100519"/>
                      <a:gd name="connsiteX10" fmla="*/ 2749438 w 4865720"/>
                      <a:gd name="connsiteY10" fmla="*/ 5012787 h 5100519"/>
                      <a:gd name="connsiteX11" fmla="*/ 286673 w 4865720"/>
                      <a:gd name="connsiteY11" fmla="*/ 2189705 h 5100519"/>
                      <a:gd name="connsiteX12" fmla="*/ 398447 w 4865720"/>
                      <a:gd name="connsiteY12" fmla="*/ 548438 h 5100519"/>
                      <a:gd name="connsiteX13" fmla="*/ 698429 w 4865720"/>
                      <a:gd name="connsiteY13" fmla="*/ 286673 h 5100519"/>
                      <a:gd name="connsiteX14" fmla="*/ 1430630 w 4865720"/>
                      <a:gd name="connsiteY14" fmla="*/ 437 h 510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865720" h="5100519">
                        <a:moveTo>
                          <a:pt x="952142" y="561077"/>
                        </a:moveTo>
                        <a:cubicBezTo>
                          <a:pt x="879302" y="561077"/>
                          <a:pt x="820254" y="620125"/>
                          <a:pt x="820254" y="692965"/>
                        </a:cubicBezTo>
                        <a:cubicBezTo>
                          <a:pt x="820254" y="765801"/>
                          <a:pt x="879302" y="824849"/>
                          <a:pt x="952142" y="824849"/>
                        </a:cubicBezTo>
                        <a:cubicBezTo>
                          <a:pt x="1024978" y="824849"/>
                          <a:pt x="1084029" y="765804"/>
                          <a:pt x="1084029" y="692965"/>
                        </a:cubicBezTo>
                        <a:cubicBezTo>
                          <a:pt x="1084029" y="620125"/>
                          <a:pt x="1024981" y="561077"/>
                          <a:pt x="952142" y="561077"/>
                        </a:cubicBezTo>
                        <a:close/>
                        <a:moveTo>
                          <a:pt x="1430630" y="437"/>
                        </a:moveTo>
                        <a:cubicBezTo>
                          <a:pt x="1765688" y="-8719"/>
                          <a:pt x="2102104" y="126270"/>
                          <a:pt x="2339697" y="398449"/>
                        </a:cubicBezTo>
                        <a:lnTo>
                          <a:pt x="4802459" y="3221531"/>
                        </a:lnTo>
                        <a:cubicBezTo>
                          <a:pt x="4895556" y="3328421"/>
                          <a:pt x="4884639" y="3490192"/>
                          <a:pt x="4778036" y="3582999"/>
                        </a:cubicBezTo>
                        <a:lnTo>
                          <a:pt x="3110619" y="5037499"/>
                        </a:lnTo>
                        <a:cubicBezTo>
                          <a:pt x="3004020" y="5130310"/>
                          <a:pt x="2842248" y="5119389"/>
                          <a:pt x="2749438" y="5012787"/>
                        </a:cubicBezTo>
                        <a:lnTo>
                          <a:pt x="286673" y="2189705"/>
                        </a:lnTo>
                        <a:cubicBezTo>
                          <a:pt x="-135711" y="1705543"/>
                          <a:pt x="-85426" y="970824"/>
                          <a:pt x="398447" y="548438"/>
                        </a:cubicBezTo>
                        <a:lnTo>
                          <a:pt x="698429" y="286673"/>
                        </a:lnTo>
                        <a:cubicBezTo>
                          <a:pt x="910250" y="101880"/>
                          <a:pt x="1170029" y="7559"/>
                          <a:pt x="1430630" y="437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3" name="Freeform: Shape 52">
                    <a:extLst>
                      <a:ext uri="{FF2B5EF4-FFF2-40B4-BE49-F238E27FC236}">
                        <a16:creationId xmlns:a16="http://schemas.microsoft.com/office/drawing/2014/main" id="{71CDA21B-2DC9-4BE5-BCFB-771093038E97}"/>
                      </a:ext>
                    </a:extLst>
                  </p:cNvPr>
                  <p:cNvSpPr/>
                  <p:nvPr/>
                </p:nvSpPr>
                <p:spPr>
                  <a:xfrm>
                    <a:off x="6002387" y="3210518"/>
                    <a:ext cx="1787784" cy="1874093"/>
                  </a:xfrm>
                  <a:custGeom>
                    <a:avLst/>
                    <a:gdLst>
                      <a:gd name="connsiteX0" fmla="*/ 865368 w 4865620"/>
                      <a:gd name="connsiteY0" fmla="*/ 629753 h 5100519"/>
                      <a:gd name="connsiteX1" fmla="*/ 733480 w 4865620"/>
                      <a:gd name="connsiteY1" fmla="*/ 761641 h 5100519"/>
                      <a:gd name="connsiteX2" fmla="*/ 865368 w 4865620"/>
                      <a:gd name="connsiteY2" fmla="*/ 893525 h 5100519"/>
                      <a:gd name="connsiteX3" fmla="*/ 997255 w 4865620"/>
                      <a:gd name="connsiteY3" fmla="*/ 761641 h 5100519"/>
                      <a:gd name="connsiteX4" fmla="*/ 865368 w 4865620"/>
                      <a:gd name="connsiteY4" fmla="*/ 629753 h 5100519"/>
                      <a:gd name="connsiteX5" fmla="*/ 1430629 w 4865620"/>
                      <a:gd name="connsiteY5" fmla="*/ 437 h 5100519"/>
                      <a:gd name="connsiteX6" fmla="*/ 2339693 w 4865620"/>
                      <a:gd name="connsiteY6" fmla="*/ 398449 h 5100519"/>
                      <a:gd name="connsiteX7" fmla="*/ 4802456 w 4865620"/>
                      <a:gd name="connsiteY7" fmla="*/ 3221531 h 5100519"/>
                      <a:gd name="connsiteX8" fmla="*/ 4778033 w 4865620"/>
                      <a:gd name="connsiteY8" fmla="*/ 3582999 h 5100519"/>
                      <a:gd name="connsiteX9" fmla="*/ 3110618 w 4865620"/>
                      <a:gd name="connsiteY9" fmla="*/ 5037499 h 5100519"/>
                      <a:gd name="connsiteX10" fmla="*/ 2749437 w 4865620"/>
                      <a:gd name="connsiteY10" fmla="*/ 5012787 h 5100519"/>
                      <a:gd name="connsiteX11" fmla="*/ 286673 w 4865620"/>
                      <a:gd name="connsiteY11" fmla="*/ 2189705 h 5100519"/>
                      <a:gd name="connsiteX12" fmla="*/ 398446 w 4865620"/>
                      <a:gd name="connsiteY12" fmla="*/ 548438 h 5100519"/>
                      <a:gd name="connsiteX13" fmla="*/ 698429 w 4865620"/>
                      <a:gd name="connsiteY13" fmla="*/ 286673 h 5100519"/>
                      <a:gd name="connsiteX14" fmla="*/ 1430629 w 4865620"/>
                      <a:gd name="connsiteY14" fmla="*/ 437 h 510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865620" h="5100519">
                        <a:moveTo>
                          <a:pt x="865368" y="629753"/>
                        </a:moveTo>
                        <a:cubicBezTo>
                          <a:pt x="792528" y="629753"/>
                          <a:pt x="733480" y="688801"/>
                          <a:pt x="733480" y="761641"/>
                        </a:cubicBezTo>
                        <a:cubicBezTo>
                          <a:pt x="733480" y="834477"/>
                          <a:pt x="792528" y="893525"/>
                          <a:pt x="865368" y="893525"/>
                        </a:cubicBezTo>
                        <a:cubicBezTo>
                          <a:pt x="938204" y="893525"/>
                          <a:pt x="997255" y="834480"/>
                          <a:pt x="997255" y="761641"/>
                        </a:cubicBezTo>
                        <a:cubicBezTo>
                          <a:pt x="997255" y="688801"/>
                          <a:pt x="938207" y="629753"/>
                          <a:pt x="865368" y="629753"/>
                        </a:cubicBezTo>
                        <a:close/>
                        <a:moveTo>
                          <a:pt x="1430629" y="437"/>
                        </a:moveTo>
                        <a:cubicBezTo>
                          <a:pt x="1765686" y="-8719"/>
                          <a:pt x="2102102" y="126270"/>
                          <a:pt x="2339693" y="398449"/>
                        </a:cubicBezTo>
                        <a:lnTo>
                          <a:pt x="4802456" y="3221531"/>
                        </a:lnTo>
                        <a:cubicBezTo>
                          <a:pt x="4895553" y="3328421"/>
                          <a:pt x="4884349" y="3489902"/>
                          <a:pt x="4778033" y="3582999"/>
                        </a:cubicBezTo>
                        <a:lnTo>
                          <a:pt x="3110618" y="5037499"/>
                        </a:lnTo>
                        <a:cubicBezTo>
                          <a:pt x="3004018" y="5130310"/>
                          <a:pt x="2842247" y="5119389"/>
                          <a:pt x="2749437" y="5012787"/>
                        </a:cubicBezTo>
                        <a:lnTo>
                          <a:pt x="286673" y="2189705"/>
                        </a:lnTo>
                        <a:cubicBezTo>
                          <a:pt x="-135711" y="1705543"/>
                          <a:pt x="-85426" y="970824"/>
                          <a:pt x="398446" y="548438"/>
                        </a:cubicBezTo>
                        <a:lnTo>
                          <a:pt x="698429" y="286673"/>
                        </a:lnTo>
                        <a:cubicBezTo>
                          <a:pt x="910250" y="101880"/>
                          <a:pt x="1170028" y="7559"/>
                          <a:pt x="1430629" y="437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4" name="Freeform: Shape 53">
                    <a:extLst>
                      <a:ext uri="{FF2B5EF4-FFF2-40B4-BE49-F238E27FC236}">
                        <a16:creationId xmlns:a16="http://schemas.microsoft.com/office/drawing/2014/main" id="{6EBFC033-5F62-46A5-B35A-5BC048C160B1}"/>
                      </a:ext>
                    </a:extLst>
                  </p:cNvPr>
                  <p:cNvSpPr/>
                  <p:nvPr/>
                </p:nvSpPr>
                <p:spPr>
                  <a:xfrm>
                    <a:off x="6237791" y="3407808"/>
                    <a:ext cx="165122" cy="165121"/>
                  </a:xfrm>
                  <a:custGeom>
                    <a:avLst/>
                    <a:gdLst>
                      <a:gd name="connsiteX0" fmla="*/ 224695 w 449396"/>
                      <a:gd name="connsiteY0" fmla="*/ 92810 h 449393"/>
                      <a:gd name="connsiteX1" fmla="*/ 92807 w 449396"/>
                      <a:gd name="connsiteY1" fmla="*/ 224698 h 449393"/>
                      <a:gd name="connsiteX2" fmla="*/ 224695 w 449396"/>
                      <a:gd name="connsiteY2" fmla="*/ 356582 h 449393"/>
                      <a:gd name="connsiteX3" fmla="*/ 356582 w 449396"/>
                      <a:gd name="connsiteY3" fmla="*/ 224698 h 449393"/>
                      <a:gd name="connsiteX4" fmla="*/ 224695 w 449396"/>
                      <a:gd name="connsiteY4" fmla="*/ 92810 h 449393"/>
                      <a:gd name="connsiteX5" fmla="*/ 224700 w 449396"/>
                      <a:gd name="connsiteY5" fmla="*/ 0 h 449393"/>
                      <a:gd name="connsiteX6" fmla="*/ 449396 w 449396"/>
                      <a:gd name="connsiteY6" fmla="*/ 224698 h 449393"/>
                      <a:gd name="connsiteX7" fmla="*/ 224700 w 449396"/>
                      <a:gd name="connsiteY7" fmla="*/ 449393 h 449393"/>
                      <a:gd name="connsiteX8" fmla="*/ 0 w 449396"/>
                      <a:gd name="connsiteY8" fmla="*/ 224698 h 449393"/>
                      <a:gd name="connsiteX9" fmla="*/ 224700 w 449396"/>
                      <a:gd name="connsiteY9" fmla="*/ 0 h 4493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49396" h="449393">
                        <a:moveTo>
                          <a:pt x="224695" y="92810"/>
                        </a:moveTo>
                        <a:cubicBezTo>
                          <a:pt x="151855" y="92810"/>
                          <a:pt x="92807" y="151858"/>
                          <a:pt x="92807" y="224698"/>
                        </a:cubicBezTo>
                        <a:cubicBezTo>
                          <a:pt x="92807" y="297534"/>
                          <a:pt x="151855" y="356582"/>
                          <a:pt x="224695" y="356582"/>
                        </a:cubicBezTo>
                        <a:cubicBezTo>
                          <a:pt x="297531" y="356582"/>
                          <a:pt x="356582" y="297537"/>
                          <a:pt x="356582" y="224698"/>
                        </a:cubicBezTo>
                        <a:cubicBezTo>
                          <a:pt x="356582" y="151858"/>
                          <a:pt x="297534" y="92810"/>
                          <a:pt x="224695" y="92810"/>
                        </a:cubicBezTo>
                        <a:close/>
                        <a:moveTo>
                          <a:pt x="224700" y="0"/>
                        </a:moveTo>
                        <a:cubicBezTo>
                          <a:pt x="348796" y="0"/>
                          <a:pt x="449396" y="100599"/>
                          <a:pt x="449396" y="224698"/>
                        </a:cubicBezTo>
                        <a:cubicBezTo>
                          <a:pt x="449396" y="348794"/>
                          <a:pt x="348796" y="449393"/>
                          <a:pt x="224700" y="449393"/>
                        </a:cubicBezTo>
                        <a:cubicBezTo>
                          <a:pt x="100600" y="449393"/>
                          <a:pt x="0" y="348794"/>
                          <a:pt x="0" y="224698"/>
                        </a:cubicBezTo>
                        <a:cubicBezTo>
                          <a:pt x="0" y="100599"/>
                          <a:pt x="100600" y="0"/>
                          <a:pt x="22470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21" name="Freeform: Shape 50">
                  <a:extLst>
                    <a:ext uri="{FF2B5EF4-FFF2-40B4-BE49-F238E27FC236}">
                      <a16:creationId xmlns:a16="http://schemas.microsoft.com/office/drawing/2014/main" id="{A709B25E-8E8C-4949-A70D-238879AA07B0}"/>
                    </a:ext>
                  </a:extLst>
                </p:cNvPr>
                <p:cNvSpPr/>
                <p:nvPr/>
              </p:nvSpPr>
              <p:spPr>
                <a:xfrm rot="7177508">
                  <a:off x="6574449" y="2768069"/>
                  <a:ext cx="532237" cy="385168"/>
                </a:xfrm>
                <a:custGeom>
                  <a:avLst/>
                  <a:gdLst>
                    <a:gd name="connsiteX0" fmla="*/ 468879 w 480177"/>
                    <a:gd name="connsiteY0" fmla="*/ 47779 h 347494"/>
                    <a:gd name="connsiteX1" fmla="*/ 41112 w 480177"/>
                    <a:gd name="connsiteY1" fmla="*/ 342864 h 347494"/>
                    <a:gd name="connsiteX2" fmla="*/ 4631 w 480177"/>
                    <a:gd name="connsiteY2" fmla="*/ 336196 h 347494"/>
                    <a:gd name="connsiteX3" fmla="*/ 4631 w 480177"/>
                    <a:gd name="connsiteY3" fmla="*/ 336196 h 347494"/>
                    <a:gd name="connsiteX4" fmla="*/ 11298 w 480177"/>
                    <a:gd name="connsiteY4" fmla="*/ 299715 h 347494"/>
                    <a:gd name="connsiteX5" fmla="*/ 439066 w 480177"/>
                    <a:gd name="connsiteY5" fmla="*/ 4631 h 347494"/>
                    <a:gd name="connsiteX6" fmla="*/ 475547 w 480177"/>
                    <a:gd name="connsiteY6" fmla="*/ 11298 h 347494"/>
                    <a:gd name="connsiteX7" fmla="*/ 475547 w 480177"/>
                    <a:gd name="connsiteY7" fmla="*/ 11298 h 347494"/>
                    <a:gd name="connsiteX8" fmla="*/ 468879 w 480177"/>
                    <a:gd name="connsiteY8" fmla="*/ 47779 h 347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80177" h="347494">
                      <a:moveTo>
                        <a:pt x="468879" y="47779"/>
                      </a:moveTo>
                      <a:lnTo>
                        <a:pt x="41112" y="342864"/>
                      </a:lnTo>
                      <a:cubicBezTo>
                        <a:pt x="29205" y="351055"/>
                        <a:pt x="12918" y="348102"/>
                        <a:pt x="4631" y="336196"/>
                      </a:cubicBezTo>
                      <a:lnTo>
                        <a:pt x="4631" y="336196"/>
                      </a:lnTo>
                      <a:cubicBezTo>
                        <a:pt x="-3561" y="324290"/>
                        <a:pt x="-608" y="308002"/>
                        <a:pt x="11298" y="299715"/>
                      </a:cubicBezTo>
                      <a:lnTo>
                        <a:pt x="439066" y="4631"/>
                      </a:lnTo>
                      <a:cubicBezTo>
                        <a:pt x="450972" y="-3561"/>
                        <a:pt x="467260" y="-608"/>
                        <a:pt x="475547" y="11298"/>
                      </a:cubicBezTo>
                      <a:lnTo>
                        <a:pt x="475547" y="11298"/>
                      </a:lnTo>
                      <a:cubicBezTo>
                        <a:pt x="483738" y="23205"/>
                        <a:pt x="480786" y="39492"/>
                        <a:pt x="468879" y="4777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9" name="Freeform: Shape 48">
                <a:extLst>
                  <a:ext uri="{FF2B5EF4-FFF2-40B4-BE49-F238E27FC236}">
                    <a16:creationId xmlns:a16="http://schemas.microsoft.com/office/drawing/2014/main" id="{EC7073C3-8541-46BA-9BAD-CE15ECA884B2}"/>
                  </a:ext>
                </a:extLst>
              </p:cNvPr>
              <p:cNvSpPr/>
              <p:nvPr/>
            </p:nvSpPr>
            <p:spPr>
              <a:xfrm rot="5215063">
                <a:off x="6261468" y="4001231"/>
                <a:ext cx="1237797" cy="310166"/>
              </a:xfrm>
              <a:custGeom>
                <a:avLst/>
                <a:gdLst/>
                <a:ahLst/>
                <a:cxnLst/>
                <a:rect l="l" t="t" r="r" b="b"/>
                <a:pathLst>
                  <a:path w="901005" h="225773">
                    <a:moveTo>
                      <a:pt x="334863" y="54620"/>
                    </a:moveTo>
                    <a:lnTo>
                      <a:pt x="305395" y="135583"/>
                    </a:lnTo>
                    <a:lnTo>
                      <a:pt x="364927" y="135583"/>
                    </a:lnTo>
                    <a:close/>
                    <a:moveTo>
                      <a:pt x="507653" y="5507"/>
                    </a:moveTo>
                    <a:lnTo>
                      <a:pt x="551706" y="5507"/>
                    </a:lnTo>
                    <a:lnTo>
                      <a:pt x="551706" y="185143"/>
                    </a:lnTo>
                    <a:lnTo>
                      <a:pt x="661243" y="185143"/>
                    </a:lnTo>
                    <a:lnTo>
                      <a:pt x="661243" y="221903"/>
                    </a:lnTo>
                    <a:lnTo>
                      <a:pt x="507653" y="221903"/>
                    </a:lnTo>
                    <a:close/>
                    <a:moveTo>
                      <a:pt x="735062" y="3721"/>
                    </a:moveTo>
                    <a:lnTo>
                      <a:pt x="896838" y="3721"/>
                    </a:lnTo>
                    <a:lnTo>
                      <a:pt x="896838" y="40630"/>
                    </a:lnTo>
                    <a:lnTo>
                      <a:pt x="779115" y="40630"/>
                    </a:lnTo>
                    <a:lnTo>
                      <a:pt x="779115" y="89000"/>
                    </a:lnTo>
                    <a:lnTo>
                      <a:pt x="888653" y="89000"/>
                    </a:lnTo>
                    <a:lnTo>
                      <a:pt x="888653" y="125760"/>
                    </a:lnTo>
                    <a:lnTo>
                      <a:pt x="779115" y="125760"/>
                    </a:lnTo>
                    <a:lnTo>
                      <a:pt x="779115" y="185143"/>
                    </a:lnTo>
                    <a:lnTo>
                      <a:pt x="901005" y="185143"/>
                    </a:lnTo>
                    <a:lnTo>
                      <a:pt x="901005" y="221903"/>
                    </a:lnTo>
                    <a:lnTo>
                      <a:pt x="735062" y="221903"/>
                    </a:lnTo>
                    <a:close/>
                    <a:moveTo>
                      <a:pt x="312093" y="3721"/>
                    </a:moveTo>
                    <a:lnTo>
                      <a:pt x="358676" y="3721"/>
                    </a:lnTo>
                    <a:lnTo>
                      <a:pt x="446038" y="221903"/>
                    </a:lnTo>
                    <a:lnTo>
                      <a:pt x="398115" y="221903"/>
                    </a:lnTo>
                    <a:lnTo>
                      <a:pt x="379065" y="172343"/>
                    </a:lnTo>
                    <a:lnTo>
                      <a:pt x="291852" y="172343"/>
                    </a:lnTo>
                    <a:lnTo>
                      <a:pt x="273844" y="221903"/>
                    </a:lnTo>
                    <a:lnTo>
                      <a:pt x="227112" y="221903"/>
                    </a:lnTo>
                    <a:close/>
                    <a:moveTo>
                      <a:pt x="87511" y="0"/>
                    </a:moveTo>
                    <a:cubicBezTo>
                      <a:pt x="114895" y="0"/>
                      <a:pt x="135508" y="6003"/>
                      <a:pt x="149349" y="18009"/>
                    </a:cubicBezTo>
                    <a:cubicBezTo>
                      <a:pt x="163190" y="30014"/>
                      <a:pt x="170458" y="46038"/>
                      <a:pt x="171152" y="66080"/>
                    </a:cubicBezTo>
                    <a:lnTo>
                      <a:pt x="127099" y="68015"/>
                    </a:lnTo>
                    <a:cubicBezTo>
                      <a:pt x="125214" y="56803"/>
                      <a:pt x="121171" y="48742"/>
                      <a:pt x="114970" y="43830"/>
                    </a:cubicBezTo>
                    <a:cubicBezTo>
                      <a:pt x="108769" y="38919"/>
                      <a:pt x="99467" y="36463"/>
                      <a:pt x="87064" y="36463"/>
                    </a:cubicBezTo>
                    <a:cubicBezTo>
                      <a:pt x="74265" y="36463"/>
                      <a:pt x="64244" y="39093"/>
                      <a:pt x="57001" y="44351"/>
                    </a:cubicBezTo>
                    <a:cubicBezTo>
                      <a:pt x="52338" y="47725"/>
                      <a:pt x="50006" y="52239"/>
                      <a:pt x="50006" y="57895"/>
                    </a:cubicBezTo>
                    <a:cubicBezTo>
                      <a:pt x="50006" y="63054"/>
                      <a:pt x="52189" y="67469"/>
                      <a:pt x="56555" y="71140"/>
                    </a:cubicBezTo>
                    <a:cubicBezTo>
                      <a:pt x="62111" y="75804"/>
                      <a:pt x="75605" y="80665"/>
                      <a:pt x="97036" y="85725"/>
                    </a:cubicBezTo>
                    <a:cubicBezTo>
                      <a:pt x="118467" y="90786"/>
                      <a:pt x="134317" y="96019"/>
                      <a:pt x="144587" y="101427"/>
                    </a:cubicBezTo>
                    <a:cubicBezTo>
                      <a:pt x="154856" y="106834"/>
                      <a:pt x="162892" y="114226"/>
                      <a:pt x="168697" y="123602"/>
                    </a:cubicBezTo>
                    <a:cubicBezTo>
                      <a:pt x="174501" y="132978"/>
                      <a:pt x="177403" y="144562"/>
                      <a:pt x="177403" y="158354"/>
                    </a:cubicBezTo>
                    <a:cubicBezTo>
                      <a:pt x="177403" y="170855"/>
                      <a:pt x="173930" y="182563"/>
                      <a:pt x="166985" y="193477"/>
                    </a:cubicBezTo>
                    <a:cubicBezTo>
                      <a:pt x="160040" y="204391"/>
                      <a:pt x="150217" y="212502"/>
                      <a:pt x="137517" y="217810"/>
                    </a:cubicBezTo>
                    <a:cubicBezTo>
                      <a:pt x="124817" y="223119"/>
                      <a:pt x="108992" y="225773"/>
                      <a:pt x="90041" y="225773"/>
                    </a:cubicBezTo>
                    <a:cubicBezTo>
                      <a:pt x="62458" y="225773"/>
                      <a:pt x="41275" y="219398"/>
                      <a:pt x="26491" y="206648"/>
                    </a:cubicBezTo>
                    <a:cubicBezTo>
                      <a:pt x="11708" y="193899"/>
                      <a:pt x="2877" y="175320"/>
                      <a:pt x="0" y="150912"/>
                    </a:cubicBezTo>
                    <a:lnTo>
                      <a:pt x="42863" y="146745"/>
                    </a:lnTo>
                    <a:cubicBezTo>
                      <a:pt x="45442" y="161132"/>
                      <a:pt x="50676" y="171698"/>
                      <a:pt x="58564" y="178445"/>
                    </a:cubicBezTo>
                    <a:cubicBezTo>
                      <a:pt x="66452" y="185192"/>
                      <a:pt x="77093" y="188566"/>
                      <a:pt x="90488" y="188566"/>
                    </a:cubicBezTo>
                    <a:cubicBezTo>
                      <a:pt x="104676" y="188566"/>
                      <a:pt x="115367" y="185564"/>
                      <a:pt x="122560" y="179562"/>
                    </a:cubicBezTo>
                    <a:cubicBezTo>
                      <a:pt x="129753" y="173559"/>
                      <a:pt x="133350" y="166539"/>
                      <a:pt x="133350" y="158502"/>
                    </a:cubicBezTo>
                    <a:cubicBezTo>
                      <a:pt x="133350" y="153343"/>
                      <a:pt x="131837" y="148953"/>
                      <a:pt x="128811" y="145331"/>
                    </a:cubicBezTo>
                    <a:cubicBezTo>
                      <a:pt x="125785" y="141710"/>
                      <a:pt x="120501" y="138559"/>
                      <a:pt x="112961" y="135880"/>
                    </a:cubicBezTo>
                    <a:cubicBezTo>
                      <a:pt x="107801" y="134095"/>
                      <a:pt x="96044" y="130920"/>
                      <a:pt x="77688" y="126355"/>
                    </a:cubicBezTo>
                    <a:cubicBezTo>
                      <a:pt x="54074" y="120502"/>
                      <a:pt x="37505" y="113308"/>
                      <a:pt x="27980" y="104775"/>
                    </a:cubicBezTo>
                    <a:cubicBezTo>
                      <a:pt x="14585" y="92770"/>
                      <a:pt x="7888" y="78135"/>
                      <a:pt x="7888" y="60871"/>
                    </a:cubicBezTo>
                    <a:cubicBezTo>
                      <a:pt x="7888" y="49759"/>
                      <a:pt x="11038" y="39365"/>
                      <a:pt x="17339" y="29692"/>
                    </a:cubicBezTo>
                    <a:cubicBezTo>
                      <a:pt x="23639" y="20018"/>
                      <a:pt x="32717" y="12651"/>
                      <a:pt x="44574" y="7591"/>
                    </a:cubicBezTo>
                    <a:cubicBezTo>
                      <a:pt x="56431" y="2530"/>
                      <a:pt x="70743" y="0"/>
                      <a:pt x="875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FD0BE53-B30B-4AC7-9DD3-F0ACDB69CAB6}"/>
                </a:ext>
              </a:extLst>
            </p:cNvPr>
            <p:cNvGrpSpPr/>
            <p:nvPr/>
          </p:nvGrpSpPr>
          <p:grpSpPr>
            <a:xfrm rot="18261267">
              <a:off x="2680541" y="2559197"/>
              <a:ext cx="1819667" cy="2415311"/>
              <a:chOff x="7316488" y="2535649"/>
              <a:chExt cx="1819667" cy="2415311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797A2F2-44F7-4D43-823E-A730798A661F}"/>
                  </a:ext>
                </a:extLst>
              </p:cNvPr>
              <p:cNvGrpSpPr/>
              <p:nvPr/>
            </p:nvGrpSpPr>
            <p:grpSpPr>
              <a:xfrm>
                <a:off x="7316488" y="2535649"/>
                <a:ext cx="1819667" cy="2415311"/>
                <a:chOff x="5970504" y="2694534"/>
                <a:chExt cx="1819667" cy="2415311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01304C74-808E-4AAE-8068-9E5009C5B2E0}"/>
                    </a:ext>
                  </a:extLst>
                </p:cNvPr>
                <p:cNvGrpSpPr/>
                <p:nvPr/>
              </p:nvGrpSpPr>
              <p:grpSpPr>
                <a:xfrm rot="2352877">
                  <a:off x="5970504" y="3210518"/>
                  <a:ext cx="1819667" cy="1899327"/>
                  <a:chOff x="5970504" y="3210518"/>
                  <a:chExt cx="1819667" cy="1899327"/>
                </a:xfrm>
              </p:grpSpPr>
              <p:sp>
                <p:nvSpPr>
                  <p:cNvPr id="15" name="Freeform: Shape 59">
                    <a:extLst>
                      <a:ext uri="{FF2B5EF4-FFF2-40B4-BE49-F238E27FC236}">
                        <a16:creationId xmlns:a16="http://schemas.microsoft.com/office/drawing/2014/main" id="{500AE950-7876-40D9-8D59-F92CCCB7832F}"/>
                      </a:ext>
                    </a:extLst>
                  </p:cNvPr>
                  <p:cNvSpPr/>
                  <p:nvPr/>
                </p:nvSpPr>
                <p:spPr>
                  <a:xfrm>
                    <a:off x="5970504" y="3235752"/>
                    <a:ext cx="1787821" cy="1874093"/>
                  </a:xfrm>
                  <a:custGeom>
                    <a:avLst/>
                    <a:gdLst>
                      <a:gd name="connsiteX0" fmla="*/ 952142 w 4865720"/>
                      <a:gd name="connsiteY0" fmla="*/ 561077 h 5100519"/>
                      <a:gd name="connsiteX1" fmla="*/ 820254 w 4865720"/>
                      <a:gd name="connsiteY1" fmla="*/ 692965 h 5100519"/>
                      <a:gd name="connsiteX2" fmla="*/ 952142 w 4865720"/>
                      <a:gd name="connsiteY2" fmla="*/ 824849 h 5100519"/>
                      <a:gd name="connsiteX3" fmla="*/ 1084029 w 4865720"/>
                      <a:gd name="connsiteY3" fmla="*/ 692965 h 5100519"/>
                      <a:gd name="connsiteX4" fmla="*/ 952142 w 4865720"/>
                      <a:gd name="connsiteY4" fmla="*/ 561077 h 5100519"/>
                      <a:gd name="connsiteX5" fmla="*/ 1430630 w 4865720"/>
                      <a:gd name="connsiteY5" fmla="*/ 437 h 5100519"/>
                      <a:gd name="connsiteX6" fmla="*/ 2339697 w 4865720"/>
                      <a:gd name="connsiteY6" fmla="*/ 398449 h 5100519"/>
                      <a:gd name="connsiteX7" fmla="*/ 4802459 w 4865720"/>
                      <a:gd name="connsiteY7" fmla="*/ 3221531 h 5100519"/>
                      <a:gd name="connsiteX8" fmla="*/ 4778036 w 4865720"/>
                      <a:gd name="connsiteY8" fmla="*/ 3582999 h 5100519"/>
                      <a:gd name="connsiteX9" fmla="*/ 3110619 w 4865720"/>
                      <a:gd name="connsiteY9" fmla="*/ 5037499 h 5100519"/>
                      <a:gd name="connsiteX10" fmla="*/ 2749438 w 4865720"/>
                      <a:gd name="connsiteY10" fmla="*/ 5012787 h 5100519"/>
                      <a:gd name="connsiteX11" fmla="*/ 286673 w 4865720"/>
                      <a:gd name="connsiteY11" fmla="*/ 2189705 h 5100519"/>
                      <a:gd name="connsiteX12" fmla="*/ 398447 w 4865720"/>
                      <a:gd name="connsiteY12" fmla="*/ 548438 h 5100519"/>
                      <a:gd name="connsiteX13" fmla="*/ 698429 w 4865720"/>
                      <a:gd name="connsiteY13" fmla="*/ 286673 h 5100519"/>
                      <a:gd name="connsiteX14" fmla="*/ 1430630 w 4865720"/>
                      <a:gd name="connsiteY14" fmla="*/ 437 h 510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865720" h="5100519">
                        <a:moveTo>
                          <a:pt x="952142" y="561077"/>
                        </a:moveTo>
                        <a:cubicBezTo>
                          <a:pt x="879302" y="561077"/>
                          <a:pt x="820254" y="620125"/>
                          <a:pt x="820254" y="692965"/>
                        </a:cubicBezTo>
                        <a:cubicBezTo>
                          <a:pt x="820254" y="765801"/>
                          <a:pt x="879302" y="824849"/>
                          <a:pt x="952142" y="824849"/>
                        </a:cubicBezTo>
                        <a:cubicBezTo>
                          <a:pt x="1024978" y="824849"/>
                          <a:pt x="1084029" y="765804"/>
                          <a:pt x="1084029" y="692965"/>
                        </a:cubicBezTo>
                        <a:cubicBezTo>
                          <a:pt x="1084029" y="620125"/>
                          <a:pt x="1024981" y="561077"/>
                          <a:pt x="952142" y="561077"/>
                        </a:cubicBezTo>
                        <a:close/>
                        <a:moveTo>
                          <a:pt x="1430630" y="437"/>
                        </a:moveTo>
                        <a:cubicBezTo>
                          <a:pt x="1765688" y="-8719"/>
                          <a:pt x="2102104" y="126270"/>
                          <a:pt x="2339697" y="398449"/>
                        </a:cubicBezTo>
                        <a:lnTo>
                          <a:pt x="4802459" y="3221531"/>
                        </a:lnTo>
                        <a:cubicBezTo>
                          <a:pt x="4895556" y="3328421"/>
                          <a:pt x="4884639" y="3490192"/>
                          <a:pt x="4778036" y="3582999"/>
                        </a:cubicBezTo>
                        <a:lnTo>
                          <a:pt x="3110619" y="5037499"/>
                        </a:lnTo>
                        <a:cubicBezTo>
                          <a:pt x="3004020" y="5130310"/>
                          <a:pt x="2842248" y="5119389"/>
                          <a:pt x="2749438" y="5012787"/>
                        </a:cubicBezTo>
                        <a:lnTo>
                          <a:pt x="286673" y="2189705"/>
                        </a:lnTo>
                        <a:cubicBezTo>
                          <a:pt x="-135711" y="1705543"/>
                          <a:pt x="-85426" y="970824"/>
                          <a:pt x="398447" y="548438"/>
                        </a:cubicBezTo>
                        <a:lnTo>
                          <a:pt x="698429" y="286673"/>
                        </a:lnTo>
                        <a:cubicBezTo>
                          <a:pt x="910250" y="101880"/>
                          <a:pt x="1170029" y="7559"/>
                          <a:pt x="1430630" y="437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" name="Freeform: Shape 60">
                    <a:extLst>
                      <a:ext uri="{FF2B5EF4-FFF2-40B4-BE49-F238E27FC236}">
                        <a16:creationId xmlns:a16="http://schemas.microsoft.com/office/drawing/2014/main" id="{223C8417-DACB-44AA-9DF4-ADA83F02ACF5}"/>
                      </a:ext>
                    </a:extLst>
                  </p:cNvPr>
                  <p:cNvSpPr/>
                  <p:nvPr/>
                </p:nvSpPr>
                <p:spPr>
                  <a:xfrm>
                    <a:off x="6002387" y="3210518"/>
                    <a:ext cx="1787784" cy="1874093"/>
                  </a:xfrm>
                  <a:custGeom>
                    <a:avLst/>
                    <a:gdLst>
                      <a:gd name="connsiteX0" fmla="*/ 865368 w 4865620"/>
                      <a:gd name="connsiteY0" fmla="*/ 629753 h 5100519"/>
                      <a:gd name="connsiteX1" fmla="*/ 733480 w 4865620"/>
                      <a:gd name="connsiteY1" fmla="*/ 761641 h 5100519"/>
                      <a:gd name="connsiteX2" fmla="*/ 865368 w 4865620"/>
                      <a:gd name="connsiteY2" fmla="*/ 893525 h 5100519"/>
                      <a:gd name="connsiteX3" fmla="*/ 997255 w 4865620"/>
                      <a:gd name="connsiteY3" fmla="*/ 761641 h 5100519"/>
                      <a:gd name="connsiteX4" fmla="*/ 865368 w 4865620"/>
                      <a:gd name="connsiteY4" fmla="*/ 629753 h 5100519"/>
                      <a:gd name="connsiteX5" fmla="*/ 1430629 w 4865620"/>
                      <a:gd name="connsiteY5" fmla="*/ 437 h 5100519"/>
                      <a:gd name="connsiteX6" fmla="*/ 2339693 w 4865620"/>
                      <a:gd name="connsiteY6" fmla="*/ 398449 h 5100519"/>
                      <a:gd name="connsiteX7" fmla="*/ 4802456 w 4865620"/>
                      <a:gd name="connsiteY7" fmla="*/ 3221531 h 5100519"/>
                      <a:gd name="connsiteX8" fmla="*/ 4778033 w 4865620"/>
                      <a:gd name="connsiteY8" fmla="*/ 3582999 h 5100519"/>
                      <a:gd name="connsiteX9" fmla="*/ 3110618 w 4865620"/>
                      <a:gd name="connsiteY9" fmla="*/ 5037499 h 5100519"/>
                      <a:gd name="connsiteX10" fmla="*/ 2749437 w 4865620"/>
                      <a:gd name="connsiteY10" fmla="*/ 5012787 h 5100519"/>
                      <a:gd name="connsiteX11" fmla="*/ 286673 w 4865620"/>
                      <a:gd name="connsiteY11" fmla="*/ 2189705 h 5100519"/>
                      <a:gd name="connsiteX12" fmla="*/ 398446 w 4865620"/>
                      <a:gd name="connsiteY12" fmla="*/ 548438 h 5100519"/>
                      <a:gd name="connsiteX13" fmla="*/ 698429 w 4865620"/>
                      <a:gd name="connsiteY13" fmla="*/ 286673 h 5100519"/>
                      <a:gd name="connsiteX14" fmla="*/ 1430629 w 4865620"/>
                      <a:gd name="connsiteY14" fmla="*/ 437 h 510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865620" h="5100519">
                        <a:moveTo>
                          <a:pt x="865368" y="629753"/>
                        </a:moveTo>
                        <a:cubicBezTo>
                          <a:pt x="792528" y="629753"/>
                          <a:pt x="733480" y="688801"/>
                          <a:pt x="733480" y="761641"/>
                        </a:cubicBezTo>
                        <a:cubicBezTo>
                          <a:pt x="733480" y="834477"/>
                          <a:pt x="792528" y="893525"/>
                          <a:pt x="865368" y="893525"/>
                        </a:cubicBezTo>
                        <a:cubicBezTo>
                          <a:pt x="938204" y="893525"/>
                          <a:pt x="997255" y="834480"/>
                          <a:pt x="997255" y="761641"/>
                        </a:cubicBezTo>
                        <a:cubicBezTo>
                          <a:pt x="997255" y="688801"/>
                          <a:pt x="938207" y="629753"/>
                          <a:pt x="865368" y="629753"/>
                        </a:cubicBezTo>
                        <a:close/>
                        <a:moveTo>
                          <a:pt x="1430629" y="437"/>
                        </a:moveTo>
                        <a:cubicBezTo>
                          <a:pt x="1765686" y="-8719"/>
                          <a:pt x="2102102" y="126270"/>
                          <a:pt x="2339693" y="398449"/>
                        </a:cubicBezTo>
                        <a:lnTo>
                          <a:pt x="4802456" y="3221531"/>
                        </a:lnTo>
                        <a:cubicBezTo>
                          <a:pt x="4895553" y="3328421"/>
                          <a:pt x="4884349" y="3489902"/>
                          <a:pt x="4778033" y="3582999"/>
                        </a:cubicBezTo>
                        <a:lnTo>
                          <a:pt x="3110618" y="5037499"/>
                        </a:lnTo>
                        <a:cubicBezTo>
                          <a:pt x="3004018" y="5130310"/>
                          <a:pt x="2842247" y="5119389"/>
                          <a:pt x="2749437" y="5012787"/>
                        </a:cubicBezTo>
                        <a:lnTo>
                          <a:pt x="286673" y="2189705"/>
                        </a:lnTo>
                        <a:cubicBezTo>
                          <a:pt x="-135711" y="1705543"/>
                          <a:pt x="-85426" y="970824"/>
                          <a:pt x="398446" y="548438"/>
                        </a:cubicBezTo>
                        <a:lnTo>
                          <a:pt x="698429" y="286673"/>
                        </a:lnTo>
                        <a:cubicBezTo>
                          <a:pt x="910250" y="101880"/>
                          <a:pt x="1170028" y="7559"/>
                          <a:pt x="1430629" y="437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: Shape 61">
                    <a:extLst>
                      <a:ext uri="{FF2B5EF4-FFF2-40B4-BE49-F238E27FC236}">
                        <a16:creationId xmlns:a16="http://schemas.microsoft.com/office/drawing/2014/main" id="{DAFA236E-B79D-409C-B379-456DCCED7044}"/>
                      </a:ext>
                    </a:extLst>
                  </p:cNvPr>
                  <p:cNvSpPr/>
                  <p:nvPr/>
                </p:nvSpPr>
                <p:spPr>
                  <a:xfrm>
                    <a:off x="6237791" y="3407808"/>
                    <a:ext cx="165122" cy="165121"/>
                  </a:xfrm>
                  <a:custGeom>
                    <a:avLst/>
                    <a:gdLst>
                      <a:gd name="connsiteX0" fmla="*/ 224695 w 449396"/>
                      <a:gd name="connsiteY0" fmla="*/ 92810 h 449393"/>
                      <a:gd name="connsiteX1" fmla="*/ 92807 w 449396"/>
                      <a:gd name="connsiteY1" fmla="*/ 224698 h 449393"/>
                      <a:gd name="connsiteX2" fmla="*/ 224695 w 449396"/>
                      <a:gd name="connsiteY2" fmla="*/ 356582 h 449393"/>
                      <a:gd name="connsiteX3" fmla="*/ 356582 w 449396"/>
                      <a:gd name="connsiteY3" fmla="*/ 224698 h 449393"/>
                      <a:gd name="connsiteX4" fmla="*/ 224695 w 449396"/>
                      <a:gd name="connsiteY4" fmla="*/ 92810 h 449393"/>
                      <a:gd name="connsiteX5" fmla="*/ 224700 w 449396"/>
                      <a:gd name="connsiteY5" fmla="*/ 0 h 449393"/>
                      <a:gd name="connsiteX6" fmla="*/ 449396 w 449396"/>
                      <a:gd name="connsiteY6" fmla="*/ 224698 h 449393"/>
                      <a:gd name="connsiteX7" fmla="*/ 224700 w 449396"/>
                      <a:gd name="connsiteY7" fmla="*/ 449393 h 449393"/>
                      <a:gd name="connsiteX8" fmla="*/ 0 w 449396"/>
                      <a:gd name="connsiteY8" fmla="*/ 224698 h 449393"/>
                      <a:gd name="connsiteX9" fmla="*/ 224700 w 449396"/>
                      <a:gd name="connsiteY9" fmla="*/ 0 h 4493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49396" h="449393">
                        <a:moveTo>
                          <a:pt x="224695" y="92810"/>
                        </a:moveTo>
                        <a:cubicBezTo>
                          <a:pt x="151855" y="92810"/>
                          <a:pt x="92807" y="151858"/>
                          <a:pt x="92807" y="224698"/>
                        </a:cubicBezTo>
                        <a:cubicBezTo>
                          <a:pt x="92807" y="297534"/>
                          <a:pt x="151855" y="356582"/>
                          <a:pt x="224695" y="356582"/>
                        </a:cubicBezTo>
                        <a:cubicBezTo>
                          <a:pt x="297531" y="356582"/>
                          <a:pt x="356582" y="297537"/>
                          <a:pt x="356582" y="224698"/>
                        </a:cubicBezTo>
                        <a:cubicBezTo>
                          <a:pt x="356582" y="151858"/>
                          <a:pt x="297534" y="92810"/>
                          <a:pt x="224695" y="92810"/>
                        </a:cubicBezTo>
                        <a:close/>
                        <a:moveTo>
                          <a:pt x="224700" y="0"/>
                        </a:moveTo>
                        <a:cubicBezTo>
                          <a:pt x="348796" y="0"/>
                          <a:pt x="449396" y="100599"/>
                          <a:pt x="449396" y="224698"/>
                        </a:cubicBezTo>
                        <a:cubicBezTo>
                          <a:pt x="449396" y="348794"/>
                          <a:pt x="348796" y="449393"/>
                          <a:pt x="224700" y="449393"/>
                        </a:cubicBezTo>
                        <a:cubicBezTo>
                          <a:pt x="100600" y="449393"/>
                          <a:pt x="0" y="348794"/>
                          <a:pt x="0" y="224698"/>
                        </a:cubicBezTo>
                        <a:cubicBezTo>
                          <a:pt x="0" y="100599"/>
                          <a:pt x="100600" y="0"/>
                          <a:pt x="224700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" name="Freeform: Shape 58">
                  <a:extLst>
                    <a:ext uri="{FF2B5EF4-FFF2-40B4-BE49-F238E27FC236}">
                      <a16:creationId xmlns:a16="http://schemas.microsoft.com/office/drawing/2014/main" id="{D5FEDE09-F85F-478D-B685-09AAE5D335B5}"/>
                    </a:ext>
                  </a:extLst>
                </p:cNvPr>
                <p:cNvSpPr/>
                <p:nvPr/>
              </p:nvSpPr>
              <p:spPr>
                <a:xfrm rot="7177508">
                  <a:off x="6574449" y="2768069"/>
                  <a:ext cx="532237" cy="385168"/>
                </a:xfrm>
                <a:custGeom>
                  <a:avLst/>
                  <a:gdLst>
                    <a:gd name="connsiteX0" fmla="*/ 468879 w 480177"/>
                    <a:gd name="connsiteY0" fmla="*/ 47779 h 347494"/>
                    <a:gd name="connsiteX1" fmla="*/ 41112 w 480177"/>
                    <a:gd name="connsiteY1" fmla="*/ 342864 h 347494"/>
                    <a:gd name="connsiteX2" fmla="*/ 4631 w 480177"/>
                    <a:gd name="connsiteY2" fmla="*/ 336196 h 347494"/>
                    <a:gd name="connsiteX3" fmla="*/ 4631 w 480177"/>
                    <a:gd name="connsiteY3" fmla="*/ 336196 h 347494"/>
                    <a:gd name="connsiteX4" fmla="*/ 11298 w 480177"/>
                    <a:gd name="connsiteY4" fmla="*/ 299715 h 347494"/>
                    <a:gd name="connsiteX5" fmla="*/ 439066 w 480177"/>
                    <a:gd name="connsiteY5" fmla="*/ 4631 h 347494"/>
                    <a:gd name="connsiteX6" fmla="*/ 475547 w 480177"/>
                    <a:gd name="connsiteY6" fmla="*/ 11298 h 347494"/>
                    <a:gd name="connsiteX7" fmla="*/ 475547 w 480177"/>
                    <a:gd name="connsiteY7" fmla="*/ 11298 h 347494"/>
                    <a:gd name="connsiteX8" fmla="*/ 468879 w 480177"/>
                    <a:gd name="connsiteY8" fmla="*/ 47779 h 347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80177" h="347494">
                      <a:moveTo>
                        <a:pt x="468879" y="47779"/>
                      </a:moveTo>
                      <a:lnTo>
                        <a:pt x="41112" y="342864"/>
                      </a:lnTo>
                      <a:cubicBezTo>
                        <a:pt x="29205" y="351055"/>
                        <a:pt x="12918" y="348102"/>
                        <a:pt x="4631" y="336196"/>
                      </a:cubicBezTo>
                      <a:lnTo>
                        <a:pt x="4631" y="336196"/>
                      </a:lnTo>
                      <a:cubicBezTo>
                        <a:pt x="-3561" y="324290"/>
                        <a:pt x="-608" y="308002"/>
                        <a:pt x="11298" y="299715"/>
                      </a:cubicBezTo>
                      <a:lnTo>
                        <a:pt x="439066" y="4631"/>
                      </a:lnTo>
                      <a:cubicBezTo>
                        <a:pt x="450972" y="-3561"/>
                        <a:pt x="467260" y="-608"/>
                        <a:pt x="475547" y="11298"/>
                      </a:cubicBezTo>
                      <a:lnTo>
                        <a:pt x="475547" y="11298"/>
                      </a:lnTo>
                      <a:cubicBezTo>
                        <a:pt x="483738" y="23205"/>
                        <a:pt x="480786" y="39492"/>
                        <a:pt x="468879" y="4777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" name="Freeform: Shape 56">
                <a:extLst>
                  <a:ext uri="{FF2B5EF4-FFF2-40B4-BE49-F238E27FC236}">
                    <a16:creationId xmlns:a16="http://schemas.microsoft.com/office/drawing/2014/main" id="{338B4441-0DC4-4C16-A65A-7DA313B308B3}"/>
                  </a:ext>
                </a:extLst>
              </p:cNvPr>
              <p:cNvSpPr/>
              <p:nvPr/>
            </p:nvSpPr>
            <p:spPr>
              <a:xfrm rot="5215063">
                <a:off x="7634599" y="3872097"/>
                <a:ext cx="1224101" cy="299738"/>
              </a:xfrm>
              <a:custGeom>
                <a:avLst/>
                <a:gdLst/>
                <a:ahLst/>
                <a:cxnLst/>
                <a:rect l="l" t="t" r="r" b="b"/>
                <a:pathLst>
                  <a:path w="891034" h="218182">
                    <a:moveTo>
                      <a:pt x="44054" y="36909"/>
                    </a:moveTo>
                    <a:lnTo>
                      <a:pt x="44054" y="92274"/>
                    </a:lnTo>
                    <a:lnTo>
                      <a:pt x="76647" y="92274"/>
                    </a:lnTo>
                    <a:cubicBezTo>
                      <a:pt x="97781" y="92274"/>
                      <a:pt x="110977" y="91381"/>
                      <a:pt x="116235" y="89595"/>
                    </a:cubicBezTo>
                    <a:cubicBezTo>
                      <a:pt x="121494" y="87809"/>
                      <a:pt x="125611" y="84733"/>
                      <a:pt x="128588" y="80367"/>
                    </a:cubicBezTo>
                    <a:cubicBezTo>
                      <a:pt x="131565" y="76002"/>
                      <a:pt x="133053" y="70545"/>
                      <a:pt x="133053" y="63996"/>
                    </a:cubicBezTo>
                    <a:cubicBezTo>
                      <a:pt x="133053" y="56654"/>
                      <a:pt x="131093" y="50726"/>
                      <a:pt x="127174" y="46211"/>
                    </a:cubicBezTo>
                    <a:cubicBezTo>
                      <a:pt x="123255" y="41697"/>
                      <a:pt x="117724" y="38844"/>
                      <a:pt x="110580" y="37654"/>
                    </a:cubicBezTo>
                    <a:cubicBezTo>
                      <a:pt x="107008" y="37158"/>
                      <a:pt x="96292" y="36909"/>
                      <a:pt x="78433" y="36909"/>
                    </a:cubicBezTo>
                    <a:close/>
                    <a:moveTo>
                      <a:pt x="717649" y="0"/>
                    </a:moveTo>
                    <a:lnTo>
                      <a:pt x="891034" y="0"/>
                    </a:lnTo>
                    <a:lnTo>
                      <a:pt x="891034" y="36909"/>
                    </a:lnTo>
                    <a:lnTo>
                      <a:pt x="826443" y="36909"/>
                    </a:lnTo>
                    <a:lnTo>
                      <a:pt x="826443" y="218182"/>
                    </a:lnTo>
                    <a:lnTo>
                      <a:pt x="782390" y="218182"/>
                    </a:lnTo>
                    <a:lnTo>
                      <a:pt x="782390" y="36909"/>
                    </a:lnTo>
                    <a:lnTo>
                      <a:pt x="717649" y="36909"/>
                    </a:lnTo>
                    <a:close/>
                    <a:moveTo>
                      <a:pt x="486073" y="0"/>
                    </a:moveTo>
                    <a:lnTo>
                      <a:pt x="528936" y="0"/>
                    </a:lnTo>
                    <a:lnTo>
                      <a:pt x="618232" y="145703"/>
                    </a:lnTo>
                    <a:lnTo>
                      <a:pt x="618232" y="0"/>
                    </a:lnTo>
                    <a:lnTo>
                      <a:pt x="659160" y="0"/>
                    </a:lnTo>
                    <a:lnTo>
                      <a:pt x="659160" y="218182"/>
                    </a:lnTo>
                    <a:lnTo>
                      <a:pt x="614958" y="218182"/>
                    </a:lnTo>
                    <a:lnTo>
                      <a:pt x="527001" y="75902"/>
                    </a:lnTo>
                    <a:lnTo>
                      <a:pt x="527001" y="218182"/>
                    </a:lnTo>
                    <a:lnTo>
                      <a:pt x="486073" y="218182"/>
                    </a:lnTo>
                    <a:close/>
                    <a:moveTo>
                      <a:pt x="247502" y="0"/>
                    </a:moveTo>
                    <a:lnTo>
                      <a:pt x="409278" y="0"/>
                    </a:lnTo>
                    <a:lnTo>
                      <a:pt x="409278" y="36909"/>
                    </a:lnTo>
                    <a:lnTo>
                      <a:pt x="291555" y="36909"/>
                    </a:lnTo>
                    <a:lnTo>
                      <a:pt x="291555" y="85279"/>
                    </a:lnTo>
                    <a:lnTo>
                      <a:pt x="401092" y="85279"/>
                    </a:lnTo>
                    <a:lnTo>
                      <a:pt x="401092" y="122039"/>
                    </a:lnTo>
                    <a:lnTo>
                      <a:pt x="291555" y="122039"/>
                    </a:lnTo>
                    <a:lnTo>
                      <a:pt x="291555" y="181422"/>
                    </a:lnTo>
                    <a:lnTo>
                      <a:pt x="413445" y="181422"/>
                    </a:lnTo>
                    <a:lnTo>
                      <a:pt x="413445" y="218182"/>
                    </a:lnTo>
                    <a:lnTo>
                      <a:pt x="247502" y="218182"/>
                    </a:lnTo>
                    <a:close/>
                    <a:moveTo>
                      <a:pt x="0" y="0"/>
                    </a:moveTo>
                    <a:lnTo>
                      <a:pt x="92720" y="0"/>
                    </a:lnTo>
                    <a:cubicBezTo>
                      <a:pt x="116037" y="0"/>
                      <a:pt x="132978" y="1960"/>
                      <a:pt x="143545" y="5879"/>
                    </a:cubicBezTo>
                    <a:cubicBezTo>
                      <a:pt x="154112" y="9798"/>
                      <a:pt x="162570" y="16768"/>
                      <a:pt x="168920" y="26789"/>
                    </a:cubicBezTo>
                    <a:cubicBezTo>
                      <a:pt x="175270" y="36810"/>
                      <a:pt x="178445" y="48270"/>
                      <a:pt x="178445" y="61168"/>
                    </a:cubicBezTo>
                    <a:cubicBezTo>
                      <a:pt x="178445" y="77540"/>
                      <a:pt x="173633" y="91058"/>
                      <a:pt x="164009" y="101724"/>
                    </a:cubicBezTo>
                    <a:cubicBezTo>
                      <a:pt x="154385" y="112390"/>
                      <a:pt x="139998" y="119112"/>
                      <a:pt x="120849" y="121890"/>
                    </a:cubicBezTo>
                    <a:cubicBezTo>
                      <a:pt x="130374" y="127447"/>
                      <a:pt x="138237" y="133549"/>
                      <a:pt x="144438" y="140196"/>
                    </a:cubicBezTo>
                    <a:cubicBezTo>
                      <a:pt x="150639" y="146844"/>
                      <a:pt x="158999" y="158651"/>
                      <a:pt x="169516" y="175617"/>
                    </a:cubicBezTo>
                    <a:lnTo>
                      <a:pt x="196156" y="218182"/>
                    </a:lnTo>
                    <a:lnTo>
                      <a:pt x="143471" y="218182"/>
                    </a:lnTo>
                    <a:lnTo>
                      <a:pt x="111622" y="170706"/>
                    </a:lnTo>
                    <a:cubicBezTo>
                      <a:pt x="100311" y="153740"/>
                      <a:pt x="92572" y="143049"/>
                      <a:pt x="88404" y="138633"/>
                    </a:cubicBezTo>
                    <a:cubicBezTo>
                      <a:pt x="84237" y="134218"/>
                      <a:pt x="79822" y="131192"/>
                      <a:pt x="75159" y="129555"/>
                    </a:cubicBezTo>
                    <a:cubicBezTo>
                      <a:pt x="70495" y="127918"/>
                      <a:pt x="63104" y="127099"/>
                      <a:pt x="52983" y="127099"/>
                    </a:cubicBezTo>
                    <a:lnTo>
                      <a:pt x="44054" y="127099"/>
                    </a:lnTo>
                    <a:lnTo>
                      <a:pt x="44054" y="218182"/>
                    </a:lnTo>
                    <a:lnTo>
                      <a:pt x="0" y="21818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617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9" t="19452" r="5183" b="12988"/>
          <a:stretch/>
        </p:blipFill>
        <p:spPr>
          <a:xfrm>
            <a:off x="1268361" y="648928"/>
            <a:ext cx="9512710" cy="54770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71252" y="1106129"/>
            <a:ext cx="530942" cy="176982"/>
          </a:xfrm>
          <a:prstGeom prst="rect">
            <a:avLst/>
          </a:prstGeom>
          <a:solidFill>
            <a:srgbClr val="F9E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72148" y="1009954"/>
            <a:ext cx="92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9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way forward with </a:t>
            </a:r>
            <a:r>
              <a:rPr lang="en-US" dirty="0" err="1" smtClean="0"/>
              <a:t>ijara</a:t>
            </a:r>
            <a:r>
              <a:rPr lang="en-US" dirty="0" smtClean="0"/>
              <a:t> post pandemic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6522A4-A034-0F4D-8487-88715598C934}"/>
              </a:ext>
            </a:extLst>
          </p:cNvPr>
          <p:cNvSpPr txBox="1"/>
          <p:nvPr/>
        </p:nvSpPr>
        <p:spPr>
          <a:xfrm>
            <a:off x="265913" y="260480"/>
            <a:ext cx="9824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222266"/>
                </a:solidFill>
                <a:latin typeface="+mj-lt"/>
                <a:ea typeface="Source Sans Pro Black" panose="020B0503030403020204" pitchFamily="34" charset="0"/>
              </a:rPr>
              <a:t>IFRS 16 Focus Area – Lease Modifications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06AB59-0450-D74D-8DC4-D9252468BFED}"/>
              </a:ext>
            </a:extLst>
          </p:cNvPr>
          <p:cNvSpPr/>
          <p:nvPr/>
        </p:nvSpPr>
        <p:spPr>
          <a:xfrm flipV="1">
            <a:off x="345972" y="906811"/>
            <a:ext cx="11500055" cy="72000"/>
          </a:xfrm>
          <a:prstGeom prst="rect">
            <a:avLst/>
          </a:prstGeom>
          <a:solidFill>
            <a:srgbClr val="F49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3951B"/>
              </a:solidFill>
              <a:highlight>
                <a:srgbClr val="F3951B"/>
              </a:highlight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5200F54-EF5B-4142-AEA9-4A3DC72C70F8}"/>
              </a:ext>
            </a:extLst>
          </p:cNvPr>
          <p:cNvSpPr txBox="1">
            <a:spLocks/>
          </p:cNvSpPr>
          <p:nvPr/>
        </p:nvSpPr>
        <p:spPr>
          <a:xfrm>
            <a:off x="2480813" y="2347607"/>
            <a:ext cx="9126167" cy="3802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AU" sz="2000" dirty="0">
                <a:latin typeface="+mj-lt"/>
                <a:ea typeface="Source Sans Pro" panose="020B0503030403020204" pitchFamily="34" charset="0"/>
              </a:rPr>
              <a:t>A change in the scope of a lease, or consideration, that was not part of the original T&amp;Cs, for example:</a:t>
            </a:r>
          </a:p>
          <a:p>
            <a:pPr marL="800100" lvl="2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AU" sz="1800" dirty="0">
                <a:latin typeface="+mj-lt"/>
                <a:ea typeface="Source Sans Pro" panose="020B0503030403020204" pitchFamily="34" charset="0"/>
              </a:rPr>
              <a:t>Adding or terminating the right to use asset(s)</a:t>
            </a:r>
          </a:p>
          <a:p>
            <a:pPr marL="800100" lvl="2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AU" sz="1800" dirty="0">
                <a:latin typeface="+mj-lt"/>
                <a:ea typeface="Source Sans Pro" panose="020B0503030403020204" pitchFamily="34" charset="0"/>
              </a:rPr>
              <a:t>Extending or shortening the contractual lease term</a:t>
            </a:r>
          </a:p>
          <a:p>
            <a:pPr marL="0" indent="0">
              <a:buClr>
                <a:srgbClr val="F4951B"/>
              </a:buClr>
              <a:buNone/>
            </a:pPr>
            <a:endParaRPr lang="en-AU" sz="2000" dirty="0">
              <a:latin typeface="+mj-lt"/>
              <a:ea typeface="Source Sans Pro" panose="020B0503030403020204" pitchFamily="34" charset="0"/>
            </a:endParaRP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AU" sz="2000" dirty="0">
                <a:latin typeface="+mj-lt"/>
                <a:ea typeface="Source Sans Pro" panose="020B0503030403020204" pitchFamily="34" charset="0"/>
              </a:rPr>
              <a:t>Does the modification result in a separate lease?</a:t>
            </a:r>
          </a:p>
          <a:p>
            <a:pPr marL="800100" lvl="2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AU" sz="1800" dirty="0">
                <a:latin typeface="+mj-lt"/>
                <a:ea typeface="Source Sans Pro" panose="020B0503030403020204" pitchFamily="34" charset="0"/>
              </a:rPr>
              <a:t>Increases scope by adding the right to use one or more underlying assets; AND</a:t>
            </a:r>
          </a:p>
          <a:p>
            <a:pPr marL="800100" lvl="2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AU" sz="1800" dirty="0">
                <a:latin typeface="+mj-lt"/>
                <a:ea typeface="Source Sans Pro" panose="020B0503030403020204" pitchFamily="34" charset="0"/>
              </a:rPr>
              <a:t>Consideration increase is commensurate with standalone selling </a:t>
            </a:r>
            <a:r>
              <a:rPr lang="en-AU" sz="1800" dirty="0" smtClean="0">
                <a:latin typeface="+mj-lt"/>
                <a:ea typeface="Source Sans Pro" panose="020B0503030403020204" pitchFamily="34" charset="0"/>
              </a:rPr>
              <a:t>price</a:t>
            </a:r>
            <a:endParaRPr lang="en-AU" sz="1800" dirty="0">
              <a:latin typeface="+mj-lt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0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6522A4-A034-0F4D-8487-88715598C934}"/>
              </a:ext>
            </a:extLst>
          </p:cNvPr>
          <p:cNvSpPr txBox="1"/>
          <p:nvPr/>
        </p:nvSpPr>
        <p:spPr>
          <a:xfrm>
            <a:off x="265912" y="260480"/>
            <a:ext cx="11823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222266"/>
                </a:solidFill>
                <a:latin typeface="+mj-lt"/>
                <a:ea typeface="Source Sans Pro Black" panose="020B0503030403020204" pitchFamily="34" charset="0"/>
              </a:rPr>
              <a:t>COVID-19 related rent concessions: IFRS 16 amendments</a:t>
            </a:r>
            <a:endParaRPr lang="en-US" sz="3200" dirty="0">
              <a:solidFill>
                <a:srgbClr val="222266"/>
              </a:solidFill>
              <a:latin typeface="+mj-lt"/>
              <a:ea typeface="Source Sans Pro Black" panose="020B0503030403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06AB59-0450-D74D-8DC4-D9252468BFED}"/>
              </a:ext>
            </a:extLst>
          </p:cNvPr>
          <p:cNvSpPr/>
          <p:nvPr/>
        </p:nvSpPr>
        <p:spPr>
          <a:xfrm flipV="1">
            <a:off x="345972" y="906811"/>
            <a:ext cx="11500055" cy="72000"/>
          </a:xfrm>
          <a:prstGeom prst="rect">
            <a:avLst/>
          </a:prstGeom>
          <a:solidFill>
            <a:srgbClr val="F49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3951B"/>
              </a:solidFill>
              <a:highlight>
                <a:srgbClr val="F3951B"/>
              </a:highlight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5200F54-EF5B-4142-AEA9-4A3DC72C70F8}"/>
              </a:ext>
            </a:extLst>
          </p:cNvPr>
          <p:cNvSpPr txBox="1">
            <a:spLocks/>
          </p:cNvSpPr>
          <p:nvPr/>
        </p:nvSpPr>
        <p:spPr>
          <a:xfrm>
            <a:off x="1770590" y="1551193"/>
            <a:ext cx="7874855" cy="49482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AU" sz="2000" dirty="0">
                <a:latin typeface="+mj-lt"/>
                <a:ea typeface="Source Sans Pro" panose="020B0503030403020204" pitchFamily="34" charset="0"/>
              </a:rPr>
              <a:t>Rent concessions expected to be provided to lessees</a:t>
            </a:r>
          </a:p>
          <a:p>
            <a:pPr marL="342900" indent="-342900">
              <a:spcAft>
                <a:spcPts val="600"/>
              </a:spcAft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AU" sz="2000" dirty="0">
                <a:latin typeface="+mj-lt"/>
                <a:ea typeface="Source Sans Pro" panose="020B0503030403020204" pitchFamily="34" charset="0"/>
              </a:rPr>
              <a:t>Complexity in applying these requirements to a large portfolio of leases (assessing changes, liability remeasurements etc)</a:t>
            </a:r>
          </a:p>
          <a:p>
            <a:pPr marL="342900" indent="-342900">
              <a:spcAft>
                <a:spcPts val="600"/>
              </a:spcAft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AU" sz="2000" dirty="0">
                <a:latin typeface="+mj-lt"/>
                <a:ea typeface="Source Sans Pro" panose="020B0503030403020204" pitchFamily="34" charset="0"/>
              </a:rPr>
              <a:t>IFRS 16 amendment:</a:t>
            </a:r>
          </a:p>
          <a:p>
            <a:pPr marL="800100" lvl="2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AU" sz="1800" dirty="0">
                <a:latin typeface="+mj-lt"/>
                <a:ea typeface="Source Sans Pro" panose="020B0503030403020204" pitchFamily="34" charset="0"/>
              </a:rPr>
              <a:t>Optional practical expedient for lessees to not assess whether concessions represent a lease modification</a:t>
            </a:r>
          </a:p>
          <a:p>
            <a:pPr marL="800100" lvl="2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AU" sz="1800" dirty="0">
                <a:latin typeface="+mj-lt"/>
                <a:ea typeface="Source Sans Pro" panose="020B0503030403020204" pitchFamily="34" charset="0"/>
              </a:rPr>
              <a:t>Instead, reflect “negative variable consideration” (usually a P/L credit)</a:t>
            </a:r>
          </a:p>
          <a:p>
            <a:pPr marL="800100" lvl="2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endParaRPr lang="en-AU" sz="1800" dirty="0">
              <a:latin typeface="+mj-lt"/>
              <a:ea typeface="Source Sans Pro" panose="020B0503030403020204" pitchFamily="34" charset="0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AU" sz="2000" dirty="0">
                <a:latin typeface="+mj-lt"/>
                <a:ea typeface="Source Sans Pro" panose="020B0503030403020204" pitchFamily="34" charset="0"/>
              </a:rPr>
              <a:t>Challenges:</a:t>
            </a:r>
            <a:endParaRPr lang="en-GB" sz="2000" dirty="0">
              <a:latin typeface="+mj-lt"/>
              <a:ea typeface="Source Sans Pro" panose="020B0503030403020204" pitchFamily="34" charset="0"/>
            </a:endParaRPr>
          </a:p>
          <a:p>
            <a:pPr marL="800100" lvl="2" indent="-342900">
              <a:lnSpc>
                <a:spcPct val="100000"/>
              </a:lnSpc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  <a:ea typeface="Source Sans Pro" panose="020B0503030403020204" pitchFamily="34" charset="0"/>
              </a:rPr>
              <a:t>True forgiveness or a mere deferral of rent?</a:t>
            </a:r>
          </a:p>
          <a:p>
            <a:pPr marL="800100" lvl="2" indent="-342900">
              <a:lnSpc>
                <a:spcPct val="100000"/>
              </a:lnSpc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  <a:ea typeface="Source Sans Pro" panose="020B0503030403020204" pitchFamily="34" charset="0"/>
              </a:rPr>
              <a:t>Total lease consideration must be ‘substantially the same or less’ </a:t>
            </a:r>
          </a:p>
          <a:p>
            <a:pPr marL="800100" lvl="2" indent="-342900">
              <a:lnSpc>
                <a:spcPct val="100000"/>
              </a:lnSpc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  <a:ea typeface="Source Sans Pro" panose="020B0503030403020204" pitchFamily="34" charset="0"/>
              </a:rPr>
              <a:t>Only affects payments due on or before 30 June 2021</a:t>
            </a:r>
          </a:p>
          <a:p>
            <a:pPr marL="800100" lvl="2" indent="-342900">
              <a:lnSpc>
                <a:spcPct val="100000"/>
              </a:lnSpc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  <a:ea typeface="Source Sans Pro" panose="020B0503030403020204" pitchFamily="34" charset="0"/>
              </a:rPr>
              <a:t>No other substantive changes</a:t>
            </a:r>
          </a:p>
          <a:p>
            <a:pPr marL="800100" lvl="2" indent="-342900">
              <a:lnSpc>
                <a:spcPct val="100000"/>
              </a:lnSpc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  <a:ea typeface="Source Sans Pro" panose="020B0503030403020204" pitchFamily="34" charset="0"/>
              </a:rPr>
              <a:t>Not available to lessors</a:t>
            </a:r>
            <a:endParaRPr lang="en-AU" sz="1800" dirty="0">
              <a:latin typeface="+mj-lt"/>
              <a:ea typeface="Source Sans Pro" panose="020B0503030403020204" pitchFamily="34" charset="0"/>
            </a:endParaRPr>
          </a:p>
          <a:p>
            <a:pPr marL="800100" lvl="2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endParaRPr lang="en-AU" sz="1800" dirty="0">
              <a:latin typeface="+mj-lt"/>
              <a:ea typeface="Source Sans Pro" panose="020B0503030403020204" pitchFamily="34" charset="0"/>
            </a:endParaRP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endParaRPr lang="en-AU" sz="2000" dirty="0">
              <a:latin typeface="+mj-lt"/>
              <a:ea typeface="Source Sans Pro" panose="020B0503030403020204" pitchFamily="34" charset="0"/>
            </a:endParaRPr>
          </a:p>
        </p:txBody>
      </p:sp>
      <p:pic>
        <p:nvPicPr>
          <p:cNvPr id="2" name="Graphic 1" descr="Building">
            <a:extLst>
              <a:ext uri="{FF2B5EF4-FFF2-40B4-BE49-F238E27FC236}">
                <a16:creationId xmlns:a16="http://schemas.microsoft.com/office/drawing/2014/main" id="{32B0059E-BB3A-42E2-BAA4-804E9CD96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76874" y="2198283"/>
            <a:ext cx="3654056" cy="365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2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4994" y="648929"/>
            <a:ext cx="7403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Implications in </a:t>
            </a:r>
            <a:r>
              <a:rPr lang="en-US" sz="4000" dirty="0" err="1" smtClean="0"/>
              <a:t>ijara</a:t>
            </a:r>
            <a:r>
              <a:rPr lang="en-US" sz="4000" dirty="0" smtClean="0"/>
              <a:t> contract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757948" y="1932039"/>
            <a:ext cx="8834284" cy="222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 binding contract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Mutual agreement to make any change on rentals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Moratoriums can be agreed upon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Baloon</a:t>
            </a:r>
            <a:r>
              <a:rPr lang="en-US" dirty="0" smtClean="0"/>
              <a:t> payments can be included during the tenure (to be agreed upon)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6522A4-A034-0F4D-8487-88715598C934}"/>
              </a:ext>
            </a:extLst>
          </p:cNvPr>
          <p:cNvSpPr txBox="1"/>
          <p:nvPr/>
        </p:nvSpPr>
        <p:spPr>
          <a:xfrm>
            <a:off x="265913" y="260480"/>
            <a:ext cx="9824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222266"/>
                </a:solidFill>
                <a:latin typeface="+mj-lt"/>
                <a:ea typeface="Source Sans Pro Black" panose="020B0503030403020204" pitchFamily="34" charset="0"/>
              </a:rPr>
              <a:t>Key Takeaways Today – the ‘New Normal’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06AB59-0450-D74D-8DC4-D9252468BFED}"/>
              </a:ext>
            </a:extLst>
          </p:cNvPr>
          <p:cNvSpPr/>
          <p:nvPr/>
        </p:nvSpPr>
        <p:spPr>
          <a:xfrm flipV="1">
            <a:off x="345972" y="929896"/>
            <a:ext cx="11500055" cy="72000"/>
          </a:xfrm>
          <a:prstGeom prst="rect">
            <a:avLst/>
          </a:prstGeom>
          <a:solidFill>
            <a:srgbClr val="F49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3951B"/>
              </a:solidFill>
              <a:highlight>
                <a:srgbClr val="F3951B"/>
              </a:highlight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27355" y="1366703"/>
            <a:ext cx="10014155" cy="5154881"/>
            <a:chOff x="623643" y="1204473"/>
            <a:chExt cx="11520964" cy="475614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58969ED-1533-4CED-A187-3AA45D48B64C}"/>
                </a:ext>
              </a:extLst>
            </p:cNvPr>
            <p:cNvSpPr/>
            <p:nvPr/>
          </p:nvSpPr>
          <p:spPr>
            <a:xfrm>
              <a:off x="1632470" y="4640157"/>
              <a:ext cx="10133542" cy="13204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fontAlgn="base">
                <a:spcAft>
                  <a:spcPts val="600"/>
                </a:spcAft>
                <a:buClr>
                  <a:srgbClr val="F4951B"/>
                </a:buClr>
                <a:buFont typeface="Wingdings" panose="05000000000000000000" pitchFamily="2" charset="2"/>
                <a:buChar char="§"/>
              </a:pPr>
              <a:r>
                <a:rPr lang="en-US" dirty="0">
                  <a:latin typeface="+mj-lt"/>
                  <a:ea typeface="Source Sans Pro" panose="020B0503030403020204" pitchFamily="34" charset="0"/>
                </a:rPr>
                <a:t>IFRS 16 – it is important to understand the changes it has brought about</a:t>
              </a:r>
            </a:p>
            <a:p>
              <a:pPr marL="892175" indent="-439738" fontAlgn="base">
                <a:buClr>
                  <a:srgbClr val="F3951B"/>
                </a:buClr>
                <a:buFont typeface="Wingdings" panose="05000000000000000000" pitchFamily="2" charset="2"/>
                <a:buChar char="ü"/>
              </a:pPr>
              <a:r>
                <a:rPr lang="en-US" sz="1600" dirty="0">
                  <a:latin typeface="+mj-lt"/>
                  <a:ea typeface="Source Sans Pro" panose="020B0503030403020204" pitchFamily="34" charset="0"/>
                </a:rPr>
                <a:t>Complex and has major implications – modifications!</a:t>
              </a:r>
            </a:p>
            <a:p>
              <a:pPr marL="892175" indent="-439738" fontAlgn="base">
                <a:buClr>
                  <a:srgbClr val="F3951B"/>
                </a:buClr>
                <a:buFont typeface="Wingdings" panose="05000000000000000000" pitchFamily="2" charset="2"/>
                <a:buChar char="ü"/>
              </a:pPr>
              <a:r>
                <a:rPr lang="en-US" sz="1600" dirty="0">
                  <a:latin typeface="+mj-lt"/>
                  <a:ea typeface="Source Sans Pro" panose="020B0503030403020204" pitchFamily="34" charset="0"/>
                </a:rPr>
                <a:t>Spreadsheets aren’t the way forward – LOIS</a:t>
              </a:r>
            </a:p>
            <a:p>
              <a:pPr marL="892175" indent="-439738" fontAlgn="base">
                <a:buClr>
                  <a:srgbClr val="F3951B"/>
                </a:buClr>
                <a:buFont typeface="Wingdings" panose="05000000000000000000" pitchFamily="2" charset="2"/>
                <a:buChar char="ü"/>
              </a:pPr>
              <a:r>
                <a:rPr lang="en-US" sz="1600" dirty="0">
                  <a:latin typeface="+mj-lt"/>
                  <a:ea typeface="Source Sans Pro" panose="020B0503030403020204" pitchFamily="34" charset="0"/>
                </a:rPr>
                <a:t>Technical advice can save you time and money and start you on the right path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98246AF-135B-4050-933C-5910955E15BD}"/>
                </a:ext>
              </a:extLst>
            </p:cNvPr>
            <p:cNvSpPr/>
            <p:nvPr/>
          </p:nvSpPr>
          <p:spPr>
            <a:xfrm>
              <a:off x="623643" y="1574065"/>
              <a:ext cx="865345" cy="752087"/>
            </a:xfrm>
            <a:prstGeom prst="ellipse">
              <a:avLst/>
            </a:prstGeom>
            <a:solidFill>
              <a:srgbClr val="F49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+mj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D4EC9D7-5276-4172-BF39-4AAE8AE6354B}"/>
                </a:ext>
              </a:extLst>
            </p:cNvPr>
            <p:cNvSpPr/>
            <p:nvPr/>
          </p:nvSpPr>
          <p:spPr>
            <a:xfrm>
              <a:off x="623643" y="4727184"/>
              <a:ext cx="865345" cy="713762"/>
            </a:xfrm>
            <a:prstGeom prst="ellipse">
              <a:avLst/>
            </a:prstGeom>
            <a:solidFill>
              <a:srgbClr val="F49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+mj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1BDB769-CF8E-4089-8B20-A8F23193C2EB}"/>
                </a:ext>
              </a:extLst>
            </p:cNvPr>
            <p:cNvSpPr/>
            <p:nvPr/>
          </p:nvSpPr>
          <p:spPr>
            <a:xfrm>
              <a:off x="623643" y="3115318"/>
              <a:ext cx="865345" cy="679739"/>
            </a:xfrm>
            <a:prstGeom prst="ellipse">
              <a:avLst/>
            </a:prstGeom>
            <a:solidFill>
              <a:srgbClr val="F49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+mj-lt"/>
              </a:endParaRPr>
            </a:p>
          </p:txBody>
        </p:sp>
        <p:pic>
          <p:nvPicPr>
            <p:cNvPr id="7" name="Graphic 6" descr="Inpatient">
              <a:extLst>
                <a:ext uri="{FF2B5EF4-FFF2-40B4-BE49-F238E27FC236}">
                  <a16:creationId xmlns:a16="http://schemas.microsoft.com/office/drawing/2014/main" id="{FB322AF4-1B7D-40DA-8BEB-15CCDFDAF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2662" y="1637828"/>
              <a:ext cx="545364" cy="545364"/>
            </a:xfrm>
            <a:prstGeom prst="rect">
              <a:avLst/>
            </a:prstGeom>
          </p:spPr>
        </p:pic>
        <p:pic>
          <p:nvPicPr>
            <p:cNvPr id="6" name="Graphic 5" descr="Exponential Graph">
              <a:extLst>
                <a:ext uri="{FF2B5EF4-FFF2-40B4-BE49-F238E27FC236}">
                  <a16:creationId xmlns:a16="http://schemas.microsoft.com/office/drawing/2014/main" id="{D0AD1F0E-55A3-4976-A207-AE065873F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93956" y="3200474"/>
              <a:ext cx="509426" cy="509426"/>
            </a:xfrm>
            <a:prstGeom prst="rect">
              <a:avLst/>
            </a:prstGeom>
          </p:spPr>
        </p:pic>
        <p:pic>
          <p:nvPicPr>
            <p:cNvPr id="17" name="Graphic 16" descr="Hero Male">
              <a:extLst>
                <a:ext uri="{FF2B5EF4-FFF2-40B4-BE49-F238E27FC236}">
                  <a16:creationId xmlns:a16="http://schemas.microsoft.com/office/drawing/2014/main" id="{FB70F8DA-C677-4CEC-A2B1-E0E26B660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04174" y="4845925"/>
              <a:ext cx="496082" cy="49608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B0FD22D-3E55-4904-9178-D2B5EDF30927}"/>
                </a:ext>
              </a:extLst>
            </p:cNvPr>
            <p:cNvSpPr/>
            <p:nvPr/>
          </p:nvSpPr>
          <p:spPr>
            <a:xfrm>
              <a:off x="1632470" y="1204473"/>
              <a:ext cx="10512137" cy="11216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fontAlgn="base">
                <a:spcAft>
                  <a:spcPts val="600"/>
                </a:spcAft>
                <a:buClr>
                  <a:srgbClr val="F4951B"/>
                </a:buClr>
                <a:buFont typeface="Wingdings" panose="05000000000000000000" pitchFamily="2" charset="2"/>
                <a:buChar char="§"/>
              </a:pPr>
              <a:r>
                <a:rPr lang="en-US" dirty="0">
                  <a:latin typeface="+mj-lt"/>
                  <a:ea typeface="Source Sans Pro" panose="020B0503030403020204" pitchFamily="34" charset="0"/>
                </a:rPr>
                <a:t>The affects of COVID-19 has seen companies look to strengthen cash reserves and diversify funding lines </a:t>
              </a:r>
            </a:p>
            <a:p>
              <a:pPr marL="800100" lvl="1" indent="-342900" fontAlgn="base">
                <a:buClr>
                  <a:srgbClr val="F4951B"/>
                </a:buClr>
                <a:buFont typeface="Wingdings" panose="05000000000000000000" pitchFamily="2" charset="2"/>
                <a:buChar char="ü"/>
              </a:pPr>
              <a:r>
                <a:rPr lang="en-US" sz="1600" dirty="0">
                  <a:latin typeface="+mj-lt"/>
                  <a:ea typeface="Source Sans Pro" panose="020B0503030403020204" pitchFamily="34" charset="0"/>
                </a:rPr>
                <a:t>Not to wait, but to move forward and future proof the business</a:t>
              </a:r>
            </a:p>
            <a:p>
              <a:pPr marL="800100" lvl="1" indent="-342900" fontAlgn="base">
                <a:buClr>
                  <a:srgbClr val="F4951B"/>
                </a:buClr>
                <a:buFont typeface="Wingdings" panose="05000000000000000000" pitchFamily="2" charset="2"/>
                <a:buChar char="ü"/>
              </a:pPr>
              <a:r>
                <a:rPr lang="en-US" sz="1600" dirty="0">
                  <a:latin typeface="+mj-lt"/>
                  <a:ea typeface="Source Sans Pro" panose="020B0503030403020204" pitchFamily="34" charset="0"/>
                </a:rPr>
                <a:t>Keep traditional funding lines for a rainy day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BB64B6F-CC84-4C29-9164-5D1B95595309}"/>
                </a:ext>
              </a:extLst>
            </p:cNvPr>
            <p:cNvSpPr/>
            <p:nvPr/>
          </p:nvSpPr>
          <p:spPr>
            <a:xfrm>
              <a:off x="1632470" y="2745878"/>
              <a:ext cx="10213556" cy="1774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fontAlgn="base">
                <a:spcAft>
                  <a:spcPts val="600"/>
                </a:spcAft>
                <a:buClr>
                  <a:srgbClr val="F4951B"/>
                </a:buClr>
                <a:buFont typeface="Wingdings" panose="05000000000000000000" pitchFamily="2" charset="2"/>
                <a:buChar char="§"/>
              </a:pPr>
              <a:r>
                <a:rPr lang="en-US" dirty="0">
                  <a:latin typeface="+mj-lt"/>
                  <a:ea typeface="Source Sans Pro" panose="020B0503030403020204" pitchFamily="34" charset="0"/>
                </a:rPr>
                <a:t>Leasing – a great tool to have and one that is on the rise </a:t>
              </a:r>
            </a:p>
            <a:p>
              <a:pPr marL="892175" indent="-439738">
                <a:buClr>
                  <a:srgbClr val="F3951B"/>
                </a:buClr>
                <a:buFont typeface="Wingdings" panose="05000000000000000000" pitchFamily="2" charset="2"/>
                <a:buChar char="ü"/>
              </a:pPr>
              <a:r>
                <a:rPr lang="en-GB" sz="1600" dirty="0">
                  <a:latin typeface="+mj-lt"/>
                  <a:ea typeface="Source Sans Pro" panose="020B0503030403020204" pitchFamily="34" charset="0"/>
                </a:rPr>
                <a:t>Enables preservation of critical cash reserves</a:t>
              </a:r>
            </a:p>
            <a:p>
              <a:pPr marL="892175" indent="-439738">
                <a:buClr>
                  <a:srgbClr val="F3951B"/>
                </a:buClr>
                <a:buFont typeface="Wingdings" panose="05000000000000000000" pitchFamily="2" charset="2"/>
                <a:buChar char="ü"/>
              </a:pPr>
              <a:r>
                <a:rPr lang="en-GB" sz="1600" dirty="0">
                  <a:latin typeface="+mj-lt"/>
                  <a:ea typeface="Source Sans Pro" panose="020B0503030403020204" pitchFamily="34" charset="0"/>
                </a:rPr>
                <a:t>Diversifies funding without bank security</a:t>
              </a:r>
            </a:p>
            <a:p>
              <a:pPr marL="892175" indent="-439738">
                <a:buClr>
                  <a:srgbClr val="F3951B"/>
                </a:buClr>
                <a:buFont typeface="Wingdings" panose="05000000000000000000" pitchFamily="2" charset="2"/>
                <a:buChar char="ü"/>
              </a:pPr>
              <a:r>
                <a:rPr lang="en-GB" sz="1600" dirty="0">
                  <a:latin typeface="+mj-lt"/>
                  <a:ea typeface="Source Sans Pro" panose="020B0503030403020204" pitchFamily="34" charset="0"/>
                </a:rPr>
                <a:t>Competitive to Debt pricing </a:t>
              </a:r>
            </a:p>
            <a:p>
              <a:pPr marL="892175" indent="-439738">
                <a:buClr>
                  <a:srgbClr val="F3951B"/>
                </a:buClr>
                <a:buFont typeface="Wingdings" panose="05000000000000000000" pitchFamily="2" charset="2"/>
                <a:buChar char="ü"/>
              </a:pPr>
              <a:r>
                <a:rPr lang="en-GB" sz="1600" dirty="0">
                  <a:latin typeface="+mj-lt"/>
                  <a:ea typeface="Source Sans Pro" panose="020B0503030403020204" pitchFamily="34" charset="0"/>
                </a:rPr>
                <a:t>Avoids large upfront </a:t>
              </a:r>
              <a:r>
                <a:rPr lang="en-GB" sz="1600" dirty="0" err="1">
                  <a:latin typeface="+mj-lt"/>
                  <a:ea typeface="Source Sans Pro" panose="020B0503030403020204" pitchFamily="34" charset="0"/>
                </a:rPr>
                <a:t>CapEX</a:t>
              </a:r>
              <a:r>
                <a:rPr lang="en-GB" sz="1600" dirty="0">
                  <a:latin typeface="+mj-lt"/>
                  <a:ea typeface="Source Sans Pro" panose="020B0503030403020204" pitchFamily="34" charset="0"/>
                </a:rPr>
                <a:t> costs</a:t>
              </a:r>
            </a:p>
            <a:p>
              <a:pPr marL="892175" indent="-439738">
                <a:buClr>
                  <a:srgbClr val="F3951B"/>
                </a:buClr>
                <a:buFont typeface="Wingdings" panose="05000000000000000000" pitchFamily="2" charset="2"/>
                <a:buChar char="ü"/>
              </a:pPr>
              <a:r>
                <a:rPr lang="en-GB" sz="1600" dirty="0">
                  <a:latin typeface="+mj-lt"/>
                  <a:ea typeface="Source Sans Pro" panose="020B0503030403020204" pitchFamily="34" charset="0"/>
                </a:rPr>
                <a:t>Aligns payment for the use of the solution with income &amp; efficiency gains over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07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9" b="34456"/>
          <a:stretch/>
        </p:blipFill>
        <p:spPr>
          <a:xfrm>
            <a:off x="3539612" y="3097162"/>
            <a:ext cx="5692877" cy="165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975100" y="2438400"/>
            <a:ext cx="7137400" cy="2571976"/>
            <a:chOff x="1475656" y="1582688"/>
            <a:chExt cx="6408712" cy="2291463"/>
          </a:xfrm>
        </p:grpSpPr>
        <p:sp>
          <p:nvSpPr>
            <p:cNvPr id="4" name="Rounded Rectangle 3"/>
            <p:cNvSpPr/>
            <p:nvPr/>
          </p:nvSpPr>
          <p:spPr>
            <a:xfrm>
              <a:off x="1475656" y="1582688"/>
              <a:ext cx="792087" cy="662525"/>
            </a:xfrm>
            <a:prstGeom prst="roundRect">
              <a:avLst>
                <a:gd name="adj" fmla="val 10715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549419" y="1644385"/>
              <a:ext cx="644561" cy="539130"/>
            </a:xfrm>
            <a:prstGeom prst="roundRect">
              <a:avLst>
                <a:gd name="adj" fmla="val 10715"/>
              </a:avLst>
            </a:prstGeom>
            <a:gradFill flip="none" rotWithShape="1">
              <a:gsLst>
                <a:gs pos="0">
                  <a:schemeClr val="bg1">
                    <a:lumMod val="92000"/>
                  </a:schemeClr>
                </a:gs>
                <a:gs pos="100000">
                  <a:schemeClr val="bg1"/>
                </a:gs>
              </a:gsLst>
              <a:lin ang="8100000" scaled="0"/>
              <a:tileRect/>
            </a:gra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63695" y="1683118"/>
              <a:ext cx="61600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01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734143" y="1582688"/>
              <a:ext cx="5150225" cy="662525"/>
            </a:xfrm>
            <a:prstGeom prst="roundRect">
              <a:avLst>
                <a:gd name="adj" fmla="val 10715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16153" y="1644385"/>
              <a:ext cx="4986205" cy="539131"/>
            </a:xfrm>
            <a:prstGeom prst="roundRect">
              <a:avLst>
                <a:gd name="adj" fmla="val 10715"/>
              </a:avLst>
            </a:prstGeom>
            <a:gradFill flip="none" rotWithShape="1">
              <a:gsLst>
                <a:gs pos="0">
                  <a:schemeClr val="bg1">
                    <a:lumMod val="92000"/>
                  </a:schemeClr>
                </a:gs>
                <a:gs pos="100000">
                  <a:schemeClr val="bg1"/>
                </a:gs>
              </a:gsLst>
              <a:lin ang="8100000" scaled="0"/>
              <a:tileRect/>
            </a:gra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10"/>
            <p:cNvSpPr txBox="1"/>
            <p:nvPr/>
          </p:nvSpPr>
          <p:spPr bwMode="auto">
            <a:xfrm>
              <a:off x="2944670" y="1662838"/>
              <a:ext cx="4781487" cy="41131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2400" b="1" dirty="0" smtClean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INTRODUCTION</a:t>
              </a:r>
              <a:endParaRPr lang="en-US" altLang="ko-KR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475656" y="2397157"/>
              <a:ext cx="792087" cy="662525"/>
            </a:xfrm>
            <a:prstGeom prst="roundRect">
              <a:avLst>
                <a:gd name="adj" fmla="val 10715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549419" y="2458854"/>
              <a:ext cx="644561" cy="539130"/>
            </a:xfrm>
            <a:prstGeom prst="roundRect">
              <a:avLst>
                <a:gd name="adj" fmla="val 10715"/>
              </a:avLst>
            </a:prstGeom>
            <a:gradFill flip="none" rotWithShape="1">
              <a:gsLst>
                <a:gs pos="0">
                  <a:schemeClr val="bg1">
                    <a:lumMod val="92000"/>
                  </a:schemeClr>
                </a:gs>
                <a:gs pos="100000">
                  <a:schemeClr val="bg1"/>
                </a:gs>
              </a:gsLst>
              <a:lin ang="8100000" scaled="0"/>
              <a:tileRect/>
            </a:gra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63695" y="2497587"/>
              <a:ext cx="61600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02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734143" y="2397157"/>
              <a:ext cx="5150225" cy="662525"/>
            </a:xfrm>
            <a:prstGeom prst="roundRect">
              <a:avLst>
                <a:gd name="adj" fmla="val 10715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816153" y="2458854"/>
              <a:ext cx="4986205" cy="539131"/>
            </a:xfrm>
            <a:prstGeom prst="roundRect">
              <a:avLst>
                <a:gd name="adj" fmla="val 10715"/>
              </a:avLst>
            </a:prstGeom>
            <a:gradFill flip="none" rotWithShape="1">
              <a:gsLst>
                <a:gs pos="0">
                  <a:schemeClr val="bg1">
                    <a:lumMod val="92000"/>
                  </a:schemeClr>
                </a:gs>
                <a:gs pos="100000">
                  <a:schemeClr val="bg1"/>
                </a:gs>
              </a:gsLst>
              <a:lin ang="8100000" scaled="0"/>
              <a:tileRect/>
            </a:gra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TextBox 10"/>
            <p:cNvSpPr txBox="1"/>
            <p:nvPr/>
          </p:nvSpPr>
          <p:spPr bwMode="auto">
            <a:xfrm>
              <a:off x="2944670" y="2477305"/>
              <a:ext cx="4781487" cy="41131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2400" b="1" dirty="0" smtClean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WHAT IS IJARA </a:t>
              </a:r>
              <a:endParaRPr lang="en-US" altLang="ko-KR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75656" y="3211626"/>
              <a:ext cx="792087" cy="662525"/>
            </a:xfrm>
            <a:prstGeom prst="roundRect">
              <a:avLst>
                <a:gd name="adj" fmla="val 10715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549419" y="3273323"/>
              <a:ext cx="644561" cy="539130"/>
            </a:xfrm>
            <a:prstGeom prst="roundRect">
              <a:avLst>
                <a:gd name="adj" fmla="val 10715"/>
              </a:avLst>
            </a:prstGeom>
            <a:gradFill flip="none" rotWithShape="1">
              <a:gsLst>
                <a:gs pos="0">
                  <a:schemeClr val="bg1">
                    <a:lumMod val="92000"/>
                  </a:schemeClr>
                </a:gs>
                <a:gs pos="100000">
                  <a:schemeClr val="bg1"/>
                </a:gs>
              </a:gsLst>
              <a:lin ang="8100000" scaled="0"/>
              <a:tileRect/>
            </a:gra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63695" y="3312056"/>
              <a:ext cx="61600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03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734143" y="3211626"/>
              <a:ext cx="5150225" cy="662525"/>
            </a:xfrm>
            <a:prstGeom prst="roundRect">
              <a:avLst>
                <a:gd name="adj" fmla="val 10715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816153" y="3273323"/>
              <a:ext cx="4986205" cy="539131"/>
            </a:xfrm>
            <a:prstGeom prst="roundRect">
              <a:avLst>
                <a:gd name="adj" fmla="val 10715"/>
              </a:avLst>
            </a:prstGeom>
            <a:gradFill flip="none" rotWithShape="1">
              <a:gsLst>
                <a:gs pos="0">
                  <a:schemeClr val="bg1">
                    <a:lumMod val="92000"/>
                  </a:schemeClr>
                </a:gs>
                <a:gs pos="100000">
                  <a:schemeClr val="bg1"/>
                </a:gs>
              </a:gsLst>
              <a:lin ang="8100000" scaled="0"/>
              <a:tileRect/>
            </a:gra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7" name="Picture 3" descr="E:\002-KIMS BUSINESS\007-02-Fullslidesppt-Contents\20161219\07-real\real-item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407" y="2853082"/>
            <a:ext cx="1738643" cy="164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5468015" y="1273883"/>
            <a:ext cx="337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50" dirty="0" smtClean="0">
                <a:ln w="952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AGENDA</a:t>
            </a:r>
            <a:endParaRPr lang="en-US" sz="4400" b="1" spc="50" dirty="0">
              <a:ln w="952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9" name="TextBox 10"/>
          <p:cNvSpPr txBox="1"/>
          <p:nvPr/>
        </p:nvSpPr>
        <p:spPr bwMode="auto">
          <a:xfrm>
            <a:off x="5611145" y="4373105"/>
            <a:ext cx="6687775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IJARA POST PANDEMIC</a:t>
            </a:r>
            <a:endParaRPr lang="en-US" altLang="ko-KR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11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530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Pandemic Effects in Tanzania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37071" y="1445341"/>
            <a:ext cx="9867539" cy="4911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year 2020 has witnessed an unprecedented COVID-19 crisis where many human lives have been lost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We have also witnessed the tremendous magnitude and speed of collapse in economic activity– something unseen in our lifetime. </a:t>
            </a:r>
          </a:p>
          <a:p>
            <a:pPr>
              <a:lnSpc>
                <a:spcPct val="150000"/>
              </a:lnSpc>
            </a:pPr>
            <a:r>
              <a:rPr lang="en-US" dirty="0"/>
              <a:t>The pandemic has led the global economy to a new conundrum.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Global </a:t>
            </a:r>
            <a:r>
              <a:rPr lang="en-US" dirty="0"/>
              <a:t>growth is projected by the International Monetary Fund (IMF) to fall to -3 per cent this year, making it </a:t>
            </a:r>
            <a:r>
              <a:rPr lang="en-US" dirty="0" smtClean="0"/>
              <a:t>much </a:t>
            </a:r>
            <a:r>
              <a:rPr lang="en-US" dirty="0"/>
              <a:t>worse than during the </a:t>
            </a:r>
            <a:r>
              <a:rPr lang="en-US" dirty="0" smtClean="0"/>
              <a:t>2008-09 </a:t>
            </a:r>
            <a:r>
              <a:rPr lang="en-US" dirty="0"/>
              <a:t>financial crisis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Every economic sector has been hit, hardest being the </a:t>
            </a:r>
            <a:r>
              <a:rPr lang="en-US" dirty="0" err="1" smtClean="0"/>
              <a:t>Agri</a:t>
            </a:r>
            <a:r>
              <a:rPr lang="en-US" dirty="0" smtClean="0"/>
              <a:t> and Fisheries.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6522A4-A034-0F4D-8487-88715598C934}"/>
              </a:ext>
            </a:extLst>
          </p:cNvPr>
          <p:cNvSpPr txBox="1"/>
          <p:nvPr/>
        </p:nvSpPr>
        <p:spPr>
          <a:xfrm>
            <a:off x="265913" y="260480"/>
            <a:ext cx="1051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222266"/>
                </a:solidFill>
                <a:ea typeface="Source Sans Pro Black" panose="020B0503030403020204" pitchFamily="34" charset="0"/>
              </a:rPr>
              <a:t>Insights and </a:t>
            </a:r>
            <a:r>
              <a:rPr lang="en-US" sz="3600" dirty="0" smtClean="0">
                <a:solidFill>
                  <a:srgbClr val="222266"/>
                </a:solidFill>
                <a:ea typeface="Source Sans Pro Black" panose="020B0503030403020204" pitchFamily="34" charset="0"/>
              </a:rPr>
              <a:t>Observations global perspective</a:t>
            </a:r>
            <a:endParaRPr lang="en-US" sz="3600" dirty="0">
              <a:solidFill>
                <a:srgbClr val="222266"/>
              </a:solidFill>
              <a:ea typeface="Source Sans Pro Black" panose="020B0503030403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06AB59-0450-D74D-8DC4-D9252468BFED}"/>
              </a:ext>
            </a:extLst>
          </p:cNvPr>
          <p:cNvSpPr/>
          <p:nvPr/>
        </p:nvSpPr>
        <p:spPr>
          <a:xfrm flipV="1">
            <a:off x="345972" y="906811"/>
            <a:ext cx="11500055" cy="72000"/>
          </a:xfrm>
          <a:prstGeom prst="rect">
            <a:avLst/>
          </a:prstGeom>
          <a:solidFill>
            <a:srgbClr val="F49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3951B"/>
              </a:solidFill>
              <a:highlight>
                <a:srgbClr val="F3951B"/>
              </a:highlight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F65492-47E6-4411-A81C-649E29E108E0}"/>
              </a:ext>
            </a:extLst>
          </p:cNvPr>
          <p:cNvSpPr txBox="1"/>
          <p:nvPr/>
        </p:nvSpPr>
        <p:spPr>
          <a:xfrm>
            <a:off x="2469740" y="2462245"/>
            <a:ext cx="91372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a typeface="Source Sans Pro" panose="020B0503030403020204" pitchFamily="34" charset="0"/>
              </a:rPr>
              <a:t>Market volatility as COVID-19 moves global economy into a recession, </a:t>
            </a:r>
            <a:r>
              <a:rPr lang="en-GB" sz="2000" dirty="0" smtClean="0">
                <a:ea typeface="Source Sans Pro" panose="020B0503030403020204" pitchFamily="34" charset="0"/>
              </a:rPr>
              <a:t>after </a:t>
            </a:r>
            <a:r>
              <a:rPr lang="en-GB" sz="2000" dirty="0">
                <a:ea typeface="Source Sans Pro" panose="020B0503030403020204" pitchFamily="34" charset="0"/>
              </a:rPr>
              <a:t>almost 30 years</a:t>
            </a: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endParaRPr lang="en-GB" sz="2000" dirty="0">
              <a:ea typeface="Source Sans Pro" panose="020B0503030403020204" pitchFamily="34" charset="0"/>
            </a:endParaRP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a typeface="Source Sans Pro" panose="020B0503030403020204" pitchFamily="34" charset="0"/>
              </a:rPr>
              <a:t>Business confidence down</a:t>
            </a:r>
          </a:p>
          <a:p>
            <a:pPr marL="800100" lvl="1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GB" sz="2000" dirty="0">
                <a:ea typeface="Source Sans Pro" panose="020B0503030403020204" pitchFamily="34" charset="0"/>
              </a:rPr>
              <a:t>US-China trade war escalation</a:t>
            </a:r>
          </a:p>
          <a:p>
            <a:pPr marL="800100" lvl="1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GB" sz="2000" dirty="0">
                <a:ea typeface="Source Sans Pro" panose="020B0503030403020204" pitchFamily="34" charset="0"/>
              </a:rPr>
              <a:t>Stimulus packages coming to an end</a:t>
            </a: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endParaRPr lang="en-GB" sz="2000" dirty="0">
              <a:ea typeface="Source Sans Pro" panose="020B0503030403020204" pitchFamily="34" charset="0"/>
            </a:endParaRP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ea typeface="Source Sans Pro" panose="020B0503030403020204" pitchFamily="34" charset="0"/>
              </a:rPr>
              <a:t>Business </a:t>
            </a:r>
            <a:r>
              <a:rPr lang="en-GB" sz="2000" dirty="0">
                <a:ea typeface="Source Sans Pro" panose="020B0503030403020204" pitchFamily="34" charset="0"/>
              </a:rPr>
              <a:t>leaders making fast decisions to manage short to medium term future environment and the “New Normal”</a:t>
            </a:r>
          </a:p>
        </p:txBody>
      </p:sp>
    </p:spTree>
    <p:extLst>
      <p:ext uri="{BB962C8B-B14F-4D97-AF65-F5344CB8AC3E}">
        <p14:creationId xmlns:p14="http://schemas.microsoft.com/office/powerpoint/2010/main" val="95677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6522A4-A034-0F4D-8487-88715598C934}"/>
              </a:ext>
            </a:extLst>
          </p:cNvPr>
          <p:cNvSpPr txBox="1"/>
          <p:nvPr/>
        </p:nvSpPr>
        <p:spPr>
          <a:xfrm>
            <a:off x="265913" y="260480"/>
            <a:ext cx="9824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22266"/>
                </a:solidFill>
                <a:latin typeface="+mj-lt"/>
                <a:ea typeface="Source Sans Pro Black" panose="020B0503030403020204" pitchFamily="34" charset="0"/>
              </a:rPr>
              <a:t>The New Normal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06AB59-0450-D74D-8DC4-D9252468BFED}"/>
              </a:ext>
            </a:extLst>
          </p:cNvPr>
          <p:cNvSpPr/>
          <p:nvPr/>
        </p:nvSpPr>
        <p:spPr>
          <a:xfrm flipV="1">
            <a:off x="345972" y="906811"/>
            <a:ext cx="11500055" cy="72000"/>
          </a:xfrm>
          <a:prstGeom prst="rect">
            <a:avLst/>
          </a:prstGeom>
          <a:solidFill>
            <a:srgbClr val="F49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3951B"/>
              </a:solidFill>
              <a:highlight>
                <a:srgbClr val="F3951B"/>
              </a:highlight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F7332B-06B9-0C41-B652-98F9D96158C1}"/>
              </a:ext>
            </a:extLst>
          </p:cNvPr>
          <p:cNvSpPr txBox="1"/>
          <p:nvPr/>
        </p:nvSpPr>
        <p:spPr>
          <a:xfrm>
            <a:off x="2198475" y="1980926"/>
            <a:ext cx="9647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endParaRPr lang="en-NZ" sz="2000" dirty="0">
              <a:latin typeface="+mj-lt"/>
              <a:ea typeface="Source Sans Pro" panose="020B0503030403020204" pitchFamily="34" charset="0"/>
            </a:endParaRP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NZ" sz="2000" dirty="0">
                <a:latin typeface="+mj-lt"/>
                <a:ea typeface="Source Sans Pro" panose="020B0503030403020204" pitchFamily="34" charset="0"/>
              </a:rPr>
              <a:t>Post COVID business hang over will last for a while </a:t>
            </a: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endParaRPr lang="en-NZ" sz="2000" dirty="0">
              <a:latin typeface="+mj-lt"/>
              <a:ea typeface="Source Sans Pro" panose="020B0503030403020204" pitchFamily="34" charset="0"/>
            </a:endParaRP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NZ" sz="2000" dirty="0" smtClean="0">
                <a:latin typeface="+mj-lt"/>
                <a:ea typeface="Source Sans Pro" panose="020B0503030403020204" pitchFamily="34" charset="0"/>
              </a:rPr>
              <a:t>Business </a:t>
            </a:r>
            <a:r>
              <a:rPr lang="en-NZ" sz="2000" dirty="0">
                <a:latin typeface="+mj-lt"/>
                <a:ea typeface="Source Sans Pro" panose="020B0503030403020204" pitchFamily="34" charset="0"/>
              </a:rPr>
              <a:t>CEO’s &amp; CFO’s know cash is king</a:t>
            </a:r>
          </a:p>
          <a:p>
            <a:pPr marL="800100" lvl="1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GB" sz="2000" dirty="0">
                <a:latin typeface="+mj-lt"/>
                <a:ea typeface="Source Sans Pro" panose="020B0503030403020204" pitchFamily="34" charset="0"/>
              </a:rPr>
              <a:t>Companies planning ‘better’ cash preservation</a:t>
            </a:r>
          </a:p>
          <a:p>
            <a:pPr marL="800100" lvl="1" indent="-342900">
              <a:buClr>
                <a:srgbClr val="F4951B"/>
              </a:buClr>
              <a:buFont typeface="Wingdings" panose="05000000000000000000" pitchFamily="2" charset="2"/>
              <a:buChar char="ü"/>
            </a:pPr>
            <a:r>
              <a:rPr lang="en-GB" sz="2000" dirty="0">
                <a:latin typeface="+mj-lt"/>
                <a:ea typeface="Source Sans Pro" panose="020B0503030403020204" pitchFamily="34" charset="0"/>
              </a:rPr>
              <a:t>Companies are looking  to (demanding) suppliers to provide alternative payment options that benefit cash flow timings and avoid upfront Capex.</a:t>
            </a: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+mj-lt"/>
              <a:ea typeface="Source Sans Pro" panose="020B0503030403020204" pitchFamily="34" charset="0"/>
            </a:endParaRP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+mj-lt"/>
                <a:ea typeface="Source Sans Pro" panose="020B0503030403020204" pitchFamily="34" charset="0"/>
              </a:rPr>
              <a:t>Accessing locked up </a:t>
            </a:r>
            <a:r>
              <a:rPr lang="en-GB" sz="2000" dirty="0" smtClean="0">
                <a:latin typeface="+mj-lt"/>
                <a:ea typeface="Source Sans Pro" panose="020B0503030403020204" pitchFamily="34" charset="0"/>
              </a:rPr>
              <a:t>Capital– </a:t>
            </a:r>
            <a:r>
              <a:rPr lang="en-GB" sz="2000" dirty="0">
                <a:latin typeface="+mj-lt"/>
                <a:ea typeface="Source Sans Pro" panose="020B0503030403020204" pitchFamily="34" charset="0"/>
              </a:rPr>
              <a:t>the lazy balance sheet needs a kick</a:t>
            </a:r>
          </a:p>
          <a:p>
            <a:pPr>
              <a:buClr>
                <a:srgbClr val="F4951B"/>
              </a:buClr>
            </a:pPr>
            <a:endParaRPr lang="en-NZ" sz="2000" dirty="0">
              <a:latin typeface="+mj-lt"/>
              <a:ea typeface="Source Sans Pro" panose="020B0503030403020204" pitchFamily="34" charset="0"/>
            </a:endParaRPr>
          </a:p>
          <a:p>
            <a:pPr marL="342900" indent="-342900">
              <a:buClr>
                <a:srgbClr val="F4951B"/>
              </a:buClr>
              <a:buFont typeface="Wingdings" panose="05000000000000000000" pitchFamily="2" charset="2"/>
              <a:buChar char="§"/>
            </a:pPr>
            <a:r>
              <a:rPr lang="en-NZ" sz="2000" dirty="0">
                <a:latin typeface="+mj-lt"/>
                <a:ea typeface="Source Sans Pro" panose="020B0503030403020204" pitchFamily="34" charset="0"/>
              </a:rPr>
              <a:t>Buying behavioural change is already underway</a:t>
            </a:r>
            <a:endParaRPr lang="en-AU" sz="2000" dirty="0">
              <a:latin typeface="+mj-lt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3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IJARA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0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626" y="1311258"/>
            <a:ext cx="5560142" cy="3777622"/>
          </a:xfrm>
        </p:spPr>
        <p:txBody>
          <a:bodyPr>
            <a:noAutofit/>
          </a:bodyPr>
          <a:lstStyle/>
          <a:p>
            <a:pPr marL="290830" marR="167005" indent="-278765" algn="just">
              <a:lnSpc>
                <a:spcPct val="150000"/>
              </a:lnSpc>
              <a:spcBef>
                <a:spcPts val="260"/>
              </a:spcBef>
              <a:buFont typeface="Arial"/>
              <a:buChar char="•"/>
              <a:tabLst>
                <a:tab pos="291465" algn="l"/>
              </a:tabLst>
            </a:pPr>
            <a:r>
              <a:rPr lang="en-US" spc="-5" dirty="0">
                <a:cs typeface="Calibri"/>
              </a:rPr>
              <a:t>T</a:t>
            </a:r>
            <a:r>
              <a:rPr lang="en-US" spc="-5" dirty="0" smtClean="0">
                <a:cs typeface="Calibri"/>
              </a:rPr>
              <a:t>he</a:t>
            </a:r>
            <a:r>
              <a:rPr lang="en-US" spc="-10" dirty="0" smtClean="0">
                <a:cs typeface="Calibri"/>
              </a:rPr>
              <a:t> </a:t>
            </a:r>
            <a:r>
              <a:rPr lang="en-US" spc="-5" dirty="0">
                <a:cs typeface="Calibri"/>
              </a:rPr>
              <a:t>second</a:t>
            </a:r>
            <a:r>
              <a:rPr lang="en-US" spc="-10" dirty="0">
                <a:cs typeface="Calibri"/>
              </a:rPr>
              <a:t> type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of</a:t>
            </a:r>
            <a:r>
              <a:rPr lang="en-US" spc="30" dirty="0">
                <a:cs typeface="Calibri"/>
              </a:rPr>
              <a:t> </a:t>
            </a:r>
            <a:r>
              <a:rPr lang="en-US" i="1" spc="-10" dirty="0">
                <a:cs typeface="Calibri"/>
              </a:rPr>
              <a:t>Ijarah</a:t>
            </a:r>
            <a:r>
              <a:rPr lang="en-US" i="1" spc="-15" dirty="0">
                <a:cs typeface="Calibri"/>
              </a:rPr>
              <a:t> </a:t>
            </a:r>
            <a:r>
              <a:rPr lang="en-US" i="1" spc="-10" dirty="0">
                <a:cs typeface="Calibri"/>
              </a:rPr>
              <a:t>related</a:t>
            </a:r>
            <a:r>
              <a:rPr lang="en-US" i="1" spc="-15" dirty="0">
                <a:cs typeface="Calibri"/>
              </a:rPr>
              <a:t> </a:t>
            </a:r>
            <a:r>
              <a:rPr lang="en-US" i="1" spc="-5" dirty="0">
                <a:cs typeface="Calibri"/>
              </a:rPr>
              <a:t>to</a:t>
            </a:r>
            <a:r>
              <a:rPr lang="en-US" i="1" spc="-15" dirty="0">
                <a:cs typeface="Calibri"/>
              </a:rPr>
              <a:t> </a:t>
            </a:r>
            <a:r>
              <a:rPr lang="en-US" i="1" spc="-10" dirty="0">
                <a:cs typeface="Calibri"/>
              </a:rPr>
              <a:t>the </a:t>
            </a:r>
            <a:r>
              <a:rPr lang="en-US" i="1" spc="-5" dirty="0">
                <a:cs typeface="Calibri"/>
              </a:rPr>
              <a:t> </a:t>
            </a:r>
            <a:r>
              <a:rPr lang="en-US" b="1" i="1" spc="-5" dirty="0">
                <a:cs typeface="Calibri"/>
              </a:rPr>
              <a:t>usufructs</a:t>
            </a:r>
            <a:r>
              <a:rPr lang="en-US" i="1" spc="-5" dirty="0">
                <a:cs typeface="Calibri"/>
              </a:rPr>
              <a:t> of assets and properties, </a:t>
            </a:r>
            <a:endParaRPr lang="en-US" dirty="0">
              <a:cs typeface="Calibri"/>
            </a:endParaRPr>
          </a:p>
          <a:p>
            <a:pPr marL="290830" marR="5080" indent="-278765" algn="just">
              <a:lnSpc>
                <a:spcPct val="150000"/>
              </a:lnSpc>
              <a:spcBef>
                <a:spcPts val="550"/>
              </a:spcBef>
              <a:buFont typeface="Arial"/>
              <a:buChar char="•"/>
              <a:tabLst>
                <a:tab pos="291465" algn="l"/>
              </a:tabLst>
            </a:pPr>
            <a:r>
              <a:rPr lang="en-US" i="1" spc="-5" dirty="0">
                <a:cs typeface="Calibri"/>
              </a:rPr>
              <a:t>‘</a:t>
            </a:r>
            <a:r>
              <a:rPr lang="en-US" b="1" i="1" spc="-5" dirty="0">
                <a:cs typeface="Calibri"/>
              </a:rPr>
              <a:t>Ijarah</a:t>
            </a:r>
            <a:r>
              <a:rPr lang="en-US" i="1" spc="-5" dirty="0">
                <a:cs typeface="Calibri"/>
              </a:rPr>
              <a:t>’ in </a:t>
            </a:r>
            <a:r>
              <a:rPr lang="en-US" i="1" spc="-10" dirty="0">
                <a:cs typeface="Calibri"/>
              </a:rPr>
              <a:t>this </a:t>
            </a:r>
            <a:r>
              <a:rPr lang="en-US" i="1" spc="-5" dirty="0">
                <a:cs typeface="Calibri"/>
              </a:rPr>
              <a:t>sense means ‘to </a:t>
            </a:r>
            <a:r>
              <a:rPr lang="en-US" b="1" i="1" spc="-10" dirty="0">
                <a:cs typeface="Calibri"/>
              </a:rPr>
              <a:t>transfer the </a:t>
            </a:r>
            <a:r>
              <a:rPr lang="en-US" b="1" i="1" spc="-5" dirty="0">
                <a:cs typeface="Calibri"/>
              </a:rPr>
              <a:t> usufruct</a:t>
            </a:r>
            <a:r>
              <a:rPr lang="en-US" i="1" spc="-5" dirty="0">
                <a:cs typeface="Calibri"/>
              </a:rPr>
              <a:t> of </a:t>
            </a:r>
            <a:r>
              <a:rPr lang="en-US" i="1" dirty="0">
                <a:cs typeface="Calibri"/>
              </a:rPr>
              <a:t>a </a:t>
            </a:r>
            <a:r>
              <a:rPr lang="en-US" spc="-5" dirty="0">
                <a:cs typeface="Calibri"/>
              </a:rPr>
              <a:t>particular property to </a:t>
            </a:r>
            <a:r>
              <a:rPr lang="en-US" dirty="0">
                <a:cs typeface="Calibri"/>
              </a:rPr>
              <a:t>another </a:t>
            </a:r>
            <a:r>
              <a:rPr lang="en-US" spc="-75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person in exchange for </a:t>
            </a:r>
            <a:r>
              <a:rPr lang="en-US" dirty="0">
                <a:cs typeface="Calibri"/>
              </a:rPr>
              <a:t>a </a:t>
            </a:r>
            <a:r>
              <a:rPr lang="en-US" spc="-5" dirty="0">
                <a:cs typeface="Calibri"/>
              </a:rPr>
              <a:t>rent </a:t>
            </a:r>
            <a:r>
              <a:rPr lang="en-US" spc="-10" dirty="0">
                <a:cs typeface="Calibri"/>
              </a:rPr>
              <a:t>claimed </a:t>
            </a:r>
            <a:r>
              <a:rPr lang="en-US" spc="-5" dirty="0">
                <a:cs typeface="Calibri"/>
              </a:rPr>
              <a:t>from </a:t>
            </a:r>
            <a:r>
              <a:rPr lang="en-US" spc="-75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him.’</a:t>
            </a:r>
            <a:endParaRPr lang="en-US" dirty="0">
              <a:cs typeface="Calibri"/>
            </a:endParaRPr>
          </a:p>
          <a:p>
            <a:pPr marL="290830" marR="296545" indent="-278765" algn="just">
              <a:lnSpc>
                <a:spcPct val="150000"/>
              </a:lnSpc>
              <a:spcBef>
                <a:spcPts val="795"/>
              </a:spcBef>
              <a:buFont typeface="Arial"/>
              <a:buChar char="•"/>
              <a:tabLst>
                <a:tab pos="291465" algn="l"/>
              </a:tabLst>
            </a:pPr>
            <a:r>
              <a:rPr lang="en-US" spc="-5" dirty="0">
                <a:cs typeface="Calibri"/>
              </a:rPr>
              <a:t>In </a:t>
            </a:r>
            <a:r>
              <a:rPr lang="en-US" spc="-10" dirty="0">
                <a:cs typeface="Calibri"/>
              </a:rPr>
              <a:t>this case, the term </a:t>
            </a:r>
            <a:r>
              <a:rPr lang="en-US" spc="5" dirty="0">
                <a:cs typeface="Calibri"/>
              </a:rPr>
              <a:t>‘</a:t>
            </a:r>
            <a:r>
              <a:rPr lang="en-US" b="1" i="1" spc="5" dirty="0">
                <a:cs typeface="Calibri"/>
              </a:rPr>
              <a:t>Ijarah</a:t>
            </a:r>
            <a:r>
              <a:rPr lang="en-US" i="1" spc="5" dirty="0">
                <a:cs typeface="Calibri"/>
              </a:rPr>
              <a:t>’ </a:t>
            </a:r>
            <a:r>
              <a:rPr lang="en-US" i="1" spc="-5" dirty="0">
                <a:cs typeface="Calibri"/>
              </a:rPr>
              <a:t>is analogous </a:t>
            </a:r>
            <a:r>
              <a:rPr lang="en-US" i="1" spc="-755" dirty="0">
                <a:cs typeface="Calibri"/>
              </a:rPr>
              <a:t> </a:t>
            </a:r>
            <a:r>
              <a:rPr lang="en-US" i="1" spc="-5" dirty="0">
                <a:cs typeface="Calibri"/>
              </a:rPr>
              <a:t>to</a:t>
            </a:r>
            <a:r>
              <a:rPr lang="en-US" i="1" spc="-15" dirty="0">
                <a:cs typeface="Calibri"/>
              </a:rPr>
              <a:t> </a:t>
            </a:r>
            <a:r>
              <a:rPr lang="en-US" i="1" spc="-10" dirty="0">
                <a:cs typeface="Calibri"/>
              </a:rPr>
              <a:t>the</a:t>
            </a:r>
            <a:r>
              <a:rPr lang="en-US" i="1" spc="-15" dirty="0">
                <a:cs typeface="Calibri"/>
              </a:rPr>
              <a:t> </a:t>
            </a:r>
            <a:r>
              <a:rPr lang="en-US" i="1" spc="-5" dirty="0">
                <a:cs typeface="Calibri"/>
              </a:rPr>
              <a:t>English </a:t>
            </a:r>
            <a:r>
              <a:rPr lang="en-US" i="1" spc="-10" dirty="0">
                <a:cs typeface="Calibri"/>
              </a:rPr>
              <a:t>term</a:t>
            </a:r>
            <a:r>
              <a:rPr lang="en-US" i="1" spc="-15" dirty="0">
                <a:cs typeface="Calibri"/>
              </a:rPr>
              <a:t> </a:t>
            </a:r>
            <a:r>
              <a:rPr lang="en-US" i="1" spc="-5" dirty="0">
                <a:cs typeface="Calibri"/>
              </a:rPr>
              <a:t>‘leasing’.</a:t>
            </a:r>
          </a:p>
          <a:p>
            <a:pPr marL="287020" marR="5080" indent="-274955" algn="just">
              <a:lnSpc>
                <a:spcPct val="150000"/>
              </a:lnSpc>
              <a:spcBef>
                <a:spcPts val="740"/>
              </a:spcBef>
              <a:buFont typeface="Arial"/>
              <a:buChar char="•"/>
              <a:tabLst>
                <a:tab pos="287655" algn="l"/>
              </a:tabLst>
            </a:pPr>
            <a:r>
              <a:rPr lang="en-US" i="1" spc="-5" dirty="0" smtClean="0">
                <a:cs typeface="Calibri"/>
              </a:rPr>
              <a:t>Lessor </a:t>
            </a:r>
            <a:r>
              <a:rPr lang="en-US" b="1" i="1" spc="-5" dirty="0">
                <a:cs typeface="Calibri"/>
              </a:rPr>
              <a:t>(Mujir)</a:t>
            </a:r>
            <a:r>
              <a:rPr lang="en-US" i="1" spc="-5" dirty="0">
                <a:cs typeface="Calibri"/>
              </a:rPr>
              <a:t> is </a:t>
            </a:r>
            <a:r>
              <a:rPr lang="en-US" i="1" spc="-10" dirty="0">
                <a:cs typeface="Calibri"/>
              </a:rPr>
              <a:t>the </a:t>
            </a:r>
            <a:r>
              <a:rPr lang="en-US" i="1" spc="-5" dirty="0">
                <a:cs typeface="Calibri"/>
              </a:rPr>
              <a:t>owner of </a:t>
            </a:r>
            <a:r>
              <a:rPr lang="en-US" i="1" spc="-10" dirty="0">
                <a:cs typeface="Calibri"/>
              </a:rPr>
              <a:t>the </a:t>
            </a:r>
            <a:r>
              <a:rPr lang="en-US" i="1" spc="-5" dirty="0">
                <a:cs typeface="Calibri"/>
              </a:rPr>
              <a:t>asset </a:t>
            </a:r>
            <a:r>
              <a:rPr lang="en-US" i="1" dirty="0">
                <a:cs typeface="Calibri"/>
              </a:rPr>
              <a:t> </a:t>
            </a:r>
            <a:r>
              <a:rPr lang="en-US" i="1" spc="-10" dirty="0">
                <a:cs typeface="Calibri"/>
              </a:rPr>
              <a:t>while </a:t>
            </a:r>
            <a:r>
              <a:rPr lang="en-US" i="1" spc="-5" dirty="0">
                <a:cs typeface="Calibri"/>
              </a:rPr>
              <a:t>to </a:t>
            </a:r>
            <a:r>
              <a:rPr lang="en-US" i="1" spc="-10" dirty="0">
                <a:cs typeface="Calibri"/>
              </a:rPr>
              <a:t>whom the right </a:t>
            </a:r>
            <a:r>
              <a:rPr lang="en-US" i="1" spc="-5" dirty="0">
                <a:cs typeface="Calibri"/>
              </a:rPr>
              <a:t>of use of </a:t>
            </a:r>
            <a:r>
              <a:rPr lang="en-US" i="1" spc="-10" dirty="0">
                <a:cs typeface="Calibri"/>
              </a:rPr>
              <a:t>that </a:t>
            </a:r>
            <a:r>
              <a:rPr lang="en-US" i="1" spc="-5" dirty="0">
                <a:cs typeface="Calibri"/>
              </a:rPr>
              <a:t> asset</a:t>
            </a:r>
            <a:r>
              <a:rPr lang="en-US" i="1" spc="-15" dirty="0">
                <a:cs typeface="Calibri"/>
              </a:rPr>
              <a:t> </a:t>
            </a:r>
            <a:r>
              <a:rPr lang="en-US" i="1" spc="-5" dirty="0">
                <a:cs typeface="Calibri"/>
              </a:rPr>
              <a:t>is</a:t>
            </a:r>
            <a:r>
              <a:rPr lang="en-US" i="1" spc="-10" dirty="0">
                <a:cs typeface="Calibri"/>
              </a:rPr>
              <a:t> </a:t>
            </a:r>
            <a:r>
              <a:rPr lang="en-US" i="1" spc="-5" dirty="0">
                <a:cs typeface="Calibri"/>
              </a:rPr>
              <a:t>given</a:t>
            </a:r>
            <a:r>
              <a:rPr lang="en-US" i="1" spc="-10" dirty="0">
                <a:cs typeface="Calibri"/>
              </a:rPr>
              <a:t> </a:t>
            </a:r>
            <a:r>
              <a:rPr lang="en-US" i="1" spc="-5" dirty="0">
                <a:cs typeface="Calibri"/>
              </a:rPr>
              <a:t>is</a:t>
            </a:r>
            <a:r>
              <a:rPr lang="en-US" i="1" spc="-10" dirty="0">
                <a:cs typeface="Calibri"/>
              </a:rPr>
              <a:t> </a:t>
            </a:r>
            <a:r>
              <a:rPr lang="en-US" i="1" spc="-5" dirty="0">
                <a:cs typeface="Calibri"/>
              </a:rPr>
              <a:t>called</a:t>
            </a:r>
            <a:r>
              <a:rPr lang="en-US" i="1" spc="-15" dirty="0">
                <a:cs typeface="Calibri"/>
              </a:rPr>
              <a:t> </a:t>
            </a:r>
            <a:r>
              <a:rPr lang="en-US" i="1" spc="-5" dirty="0">
                <a:cs typeface="Calibri"/>
              </a:rPr>
              <a:t>lessee</a:t>
            </a:r>
            <a:r>
              <a:rPr lang="en-US" i="1" spc="-10" dirty="0">
                <a:cs typeface="Calibri"/>
              </a:rPr>
              <a:t> </a:t>
            </a:r>
            <a:r>
              <a:rPr lang="en-US" b="1" i="1" spc="-5" dirty="0">
                <a:cs typeface="Calibri"/>
              </a:rPr>
              <a:t>(Mustajir)</a:t>
            </a:r>
            <a:endParaRPr lang="en-US" b="1" dirty="0">
              <a:cs typeface="Calibri"/>
            </a:endParaRPr>
          </a:p>
          <a:p>
            <a:endParaRPr lang="en-US" sz="10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4" t="11676" r="28114" b="796"/>
          <a:stretch/>
        </p:blipFill>
        <p:spPr>
          <a:xfrm>
            <a:off x="7023100" y="1006161"/>
            <a:ext cx="5168900" cy="557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20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+mn-lt"/>
              </a:rPr>
              <a:t>Basic</a:t>
            </a:r>
            <a:r>
              <a:rPr sz="4000" spc="-95" dirty="0">
                <a:latin typeface="+mn-lt"/>
              </a:rPr>
              <a:t> </a:t>
            </a:r>
            <a:r>
              <a:rPr sz="4000" spc="-10" dirty="0">
                <a:latin typeface="+mn-lt"/>
              </a:rPr>
              <a:t>Rules</a:t>
            </a:r>
            <a:endParaRPr sz="4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 flipH="1">
            <a:off x="6638924" y="1264555"/>
            <a:ext cx="5553076" cy="462756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55057" y="2087457"/>
            <a:ext cx="7020233" cy="3777622"/>
          </a:xfrm>
        </p:spPr>
        <p:txBody>
          <a:bodyPr>
            <a:normAutofit lnSpcReduction="10000"/>
          </a:bodyPr>
          <a:lstStyle/>
          <a:p>
            <a:pPr marL="294640" indent="-281940">
              <a:lnSpc>
                <a:spcPct val="150000"/>
              </a:lnSpc>
              <a:spcBef>
                <a:spcPts val="725"/>
              </a:spcBef>
              <a:buFont typeface="Arial"/>
              <a:buChar char="•"/>
              <a:tabLst>
                <a:tab pos="294640" algn="l"/>
              </a:tabLst>
            </a:pPr>
            <a:r>
              <a:rPr lang="en-US" sz="1800" spc="-5" dirty="0">
                <a:latin typeface="+mn-lt"/>
                <a:cs typeface="Calibri"/>
              </a:rPr>
              <a:t>Transferring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of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usufruct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not</a:t>
            </a:r>
            <a:r>
              <a:rPr lang="en-US" sz="1800" b="1" spc="-20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ownership</a:t>
            </a:r>
            <a:endParaRPr lang="en-US" sz="1800" b="1" dirty="0">
              <a:latin typeface="+mn-lt"/>
              <a:cs typeface="Calibri"/>
            </a:endParaRPr>
          </a:p>
          <a:p>
            <a:pPr marL="294640" marR="1082040" indent="-281940">
              <a:lnSpc>
                <a:spcPct val="150000"/>
              </a:lnSpc>
              <a:spcBef>
                <a:spcPts val="605"/>
              </a:spcBef>
              <a:buFont typeface="Arial"/>
              <a:buChar char="•"/>
              <a:tabLst>
                <a:tab pos="386080" algn="l"/>
                <a:tab pos="386715" algn="l"/>
              </a:tabLst>
            </a:pPr>
            <a:r>
              <a:rPr lang="en-US" sz="1800" dirty="0">
                <a:latin typeface="+mn-lt"/>
              </a:rPr>
              <a:t>	</a:t>
            </a:r>
            <a:r>
              <a:rPr lang="en-US" sz="1800" spc="-5" dirty="0">
                <a:latin typeface="+mn-lt"/>
                <a:cs typeface="Calibri"/>
              </a:rPr>
              <a:t>Subject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of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spc="-5" dirty="0" smtClean="0">
                <a:latin typeface="+mn-lt"/>
                <a:cs typeface="Calibri"/>
              </a:rPr>
              <a:t>lease</a:t>
            </a:r>
            <a:r>
              <a:rPr lang="en-US" sz="1800" spc="-20" dirty="0" smtClean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should</a:t>
            </a:r>
            <a:r>
              <a:rPr lang="en-US" sz="1800" b="1" spc="-20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be</a:t>
            </a:r>
            <a:r>
              <a:rPr lang="en-US" sz="1800" b="1" spc="-20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valuable</a:t>
            </a:r>
            <a:r>
              <a:rPr lang="en-US" sz="1800" spc="-5" dirty="0">
                <a:latin typeface="+mn-lt"/>
                <a:cs typeface="Calibri"/>
              </a:rPr>
              <a:t>, </a:t>
            </a:r>
            <a:r>
              <a:rPr lang="en-US" sz="1800" spc="-71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identified</a:t>
            </a:r>
            <a:r>
              <a:rPr lang="en-US" sz="1800" spc="-10" dirty="0">
                <a:latin typeface="+mn-lt"/>
                <a:cs typeface="Calibri"/>
              </a:rPr>
              <a:t> </a:t>
            </a:r>
            <a:r>
              <a:rPr lang="en-US" sz="1800" dirty="0">
                <a:latin typeface="+mn-lt"/>
                <a:cs typeface="Calibri"/>
              </a:rPr>
              <a:t>&amp;</a:t>
            </a:r>
            <a:r>
              <a:rPr lang="en-US" sz="1800" spc="-1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quantified</a:t>
            </a:r>
            <a:endParaRPr lang="en-US" sz="1800" dirty="0">
              <a:latin typeface="+mn-lt"/>
              <a:cs typeface="Calibri"/>
            </a:endParaRPr>
          </a:p>
          <a:p>
            <a:pPr marL="294640" indent="-281940">
              <a:lnSpc>
                <a:spcPct val="150000"/>
              </a:lnSpc>
              <a:spcBef>
                <a:spcPts val="625"/>
              </a:spcBef>
              <a:buFont typeface="Arial"/>
              <a:buChar char="•"/>
              <a:tabLst>
                <a:tab pos="294640" algn="l"/>
              </a:tabLst>
            </a:pPr>
            <a:r>
              <a:rPr lang="en-US" sz="1800" spc="-5" dirty="0">
                <a:latin typeface="+mn-lt"/>
                <a:cs typeface="Calibri"/>
              </a:rPr>
              <a:t>All</a:t>
            </a:r>
            <a:r>
              <a:rPr lang="en-US" sz="1800" spc="-15" dirty="0">
                <a:latin typeface="+mn-lt"/>
                <a:cs typeface="Calibri"/>
              </a:rPr>
              <a:t> </a:t>
            </a:r>
            <a:r>
              <a:rPr lang="en-US" sz="1800" b="1" spc="-10" dirty="0">
                <a:latin typeface="+mn-lt"/>
                <a:cs typeface="Calibri"/>
              </a:rPr>
              <a:t>consumable</a:t>
            </a:r>
            <a:r>
              <a:rPr lang="en-US" sz="1800" b="1" spc="-20" dirty="0">
                <a:latin typeface="+mn-lt"/>
                <a:cs typeface="Calibri"/>
              </a:rPr>
              <a:t> </a:t>
            </a:r>
            <a:r>
              <a:rPr lang="en-US" sz="1800" b="1" spc="-10" dirty="0">
                <a:latin typeface="+mn-lt"/>
                <a:cs typeface="Calibri"/>
              </a:rPr>
              <a:t>things</a:t>
            </a:r>
            <a:r>
              <a:rPr lang="en-US" sz="1800" b="1" spc="-15" dirty="0">
                <a:latin typeface="+mn-lt"/>
                <a:cs typeface="Calibri"/>
              </a:rPr>
              <a:t> </a:t>
            </a:r>
            <a:r>
              <a:rPr lang="en-US" sz="1800" b="1" spc="-10" dirty="0">
                <a:latin typeface="+mn-lt"/>
                <a:cs typeface="Calibri"/>
              </a:rPr>
              <a:t>cannot</a:t>
            </a:r>
            <a:r>
              <a:rPr lang="en-US" sz="1800" b="1" spc="-2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be</a:t>
            </a:r>
            <a:r>
              <a:rPr lang="en-US" sz="1800" spc="-1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leased</a:t>
            </a:r>
            <a:r>
              <a:rPr lang="en-US" sz="1800" spc="-1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out</a:t>
            </a:r>
            <a:endParaRPr lang="en-US" sz="1800" dirty="0">
              <a:latin typeface="+mn-lt"/>
              <a:cs typeface="Calibri"/>
            </a:endParaRPr>
          </a:p>
          <a:p>
            <a:pPr marL="294640" indent="-281940">
              <a:lnSpc>
                <a:spcPct val="150000"/>
              </a:lnSpc>
              <a:spcBef>
                <a:spcPts val="660"/>
              </a:spcBef>
              <a:buFont typeface="Arial"/>
              <a:buChar char="•"/>
              <a:tabLst>
                <a:tab pos="294640" algn="l"/>
              </a:tabLst>
            </a:pPr>
            <a:r>
              <a:rPr lang="en-US" sz="1800" b="1" spc="-5" dirty="0">
                <a:latin typeface="+mn-lt"/>
                <a:cs typeface="Calibri"/>
              </a:rPr>
              <a:t>All</a:t>
            </a:r>
            <a:r>
              <a:rPr lang="en-US" sz="1800" b="1" spc="-15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liabilities</a:t>
            </a:r>
            <a:r>
              <a:rPr lang="en-US" sz="1800" b="1" spc="-1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of</a:t>
            </a:r>
            <a:r>
              <a:rPr lang="en-US" sz="1800" spc="-1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ownership</a:t>
            </a:r>
            <a:r>
              <a:rPr lang="en-US" sz="1800" spc="-1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is</a:t>
            </a:r>
            <a:r>
              <a:rPr lang="en-US" sz="1800" spc="-1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borne</a:t>
            </a:r>
            <a:r>
              <a:rPr lang="en-US" sz="1800" spc="-1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by</a:t>
            </a:r>
            <a:r>
              <a:rPr lang="en-US" sz="1800" spc="-15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lessor</a:t>
            </a:r>
            <a:endParaRPr lang="en-US" sz="1800" b="1" dirty="0">
              <a:latin typeface="+mn-lt"/>
              <a:cs typeface="Calibri"/>
            </a:endParaRPr>
          </a:p>
          <a:p>
            <a:pPr marL="294640" indent="-281940">
              <a:lnSpc>
                <a:spcPct val="150000"/>
              </a:lnSpc>
              <a:spcBef>
                <a:spcPts val="660"/>
              </a:spcBef>
              <a:buFont typeface="Arial"/>
              <a:buChar char="•"/>
              <a:tabLst>
                <a:tab pos="294640" algn="l"/>
              </a:tabLst>
            </a:pPr>
            <a:r>
              <a:rPr lang="en-US" sz="1800" b="1" spc="-5" dirty="0">
                <a:latin typeface="+mn-lt"/>
                <a:cs typeface="Calibri"/>
              </a:rPr>
              <a:t>Period</a:t>
            </a:r>
            <a:r>
              <a:rPr lang="en-US" sz="1800" b="1" spc="-20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of</a:t>
            </a:r>
            <a:r>
              <a:rPr lang="en-US" sz="1800" b="1" spc="-15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lease</a:t>
            </a:r>
            <a:r>
              <a:rPr lang="en-US" sz="1800" b="1" spc="-15" dirty="0">
                <a:latin typeface="+mn-lt"/>
                <a:cs typeface="Calibri"/>
              </a:rPr>
              <a:t> </a:t>
            </a:r>
            <a:r>
              <a:rPr lang="en-US" sz="1800" spc="-10" dirty="0">
                <a:latin typeface="+mn-lt"/>
                <a:cs typeface="Calibri"/>
              </a:rPr>
              <a:t>must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be</a:t>
            </a:r>
            <a:r>
              <a:rPr lang="en-US" sz="1800" spc="-1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determined</a:t>
            </a:r>
            <a:endParaRPr lang="en-US" sz="1800" dirty="0">
              <a:latin typeface="+mn-lt"/>
              <a:cs typeface="Calibri"/>
            </a:endParaRPr>
          </a:p>
          <a:p>
            <a:pPr marL="294640" indent="-281940">
              <a:lnSpc>
                <a:spcPct val="150000"/>
              </a:lnSpc>
              <a:spcBef>
                <a:spcPts val="660"/>
              </a:spcBef>
              <a:buFont typeface="Arial"/>
              <a:buChar char="•"/>
              <a:tabLst>
                <a:tab pos="294640" algn="l"/>
              </a:tabLst>
            </a:pPr>
            <a:r>
              <a:rPr lang="en-US" sz="1800" spc="-5" dirty="0">
                <a:latin typeface="+mn-lt"/>
                <a:cs typeface="Calibri"/>
              </a:rPr>
              <a:t>Lease</a:t>
            </a:r>
            <a:r>
              <a:rPr lang="en-US" sz="1800" spc="-25" dirty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for</a:t>
            </a:r>
            <a:r>
              <a:rPr lang="en-US" sz="1800" spc="-25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specific</a:t>
            </a:r>
            <a:r>
              <a:rPr lang="en-US" sz="1800" b="1" spc="-25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purpose</a:t>
            </a:r>
            <a:endParaRPr lang="en-US" sz="1800" b="1" dirty="0">
              <a:latin typeface="+mn-lt"/>
              <a:cs typeface="Calibri"/>
            </a:endParaRPr>
          </a:p>
          <a:p>
            <a:pPr marL="297815" indent="-285750" algn="just">
              <a:lnSpc>
                <a:spcPct val="150000"/>
              </a:lnSpc>
              <a:spcBef>
                <a:spcPts val="660"/>
              </a:spcBef>
              <a:tabLst>
                <a:tab pos="386080" algn="l"/>
                <a:tab pos="386715" algn="l"/>
              </a:tabLst>
            </a:pPr>
            <a:r>
              <a:rPr lang="en-US" sz="1800" spc="-5" dirty="0" smtClean="0">
                <a:latin typeface="+mn-lt"/>
                <a:cs typeface="Calibri"/>
              </a:rPr>
              <a:t>Lease</a:t>
            </a:r>
            <a:r>
              <a:rPr lang="en-US" sz="1800" spc="-20" dirty="0" smtClean="0">
                <a:latin typeface="+mn-lt"/>
                <a:cs typeface="Calibri"/>
              </a:rPr>
              <a:t> </a:t>
            </a:r>
            <a:r>
              <a:rPr lang="en-US" sz="1800" spc="-5" dirty="0">
                <a:latin typeface="+mn-lt"/>
                <a:cs typeface="Calibri"/>
              </a:rPr>
              <a:t>of</a:t>
            </a:r>
            <a:r>
              <a:rPr lang="en-US" sz="1800" spc="-20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jointly</a:t>
            </a:r>
            <a:r>
              <a:rPr lang="en-US" sz="1800" b="1" spc="-20" dirty="0">
                <a:latin typeface="+mn-lt"/>
                <a:cs typeface="Calibri"/>
              </a:rPr>
              <a:t> </a:t>
            </a:r>
            <a:r>
              <a:rPr lang="en-US" sz="1800" b="1" spc="-5" dirty="0">
                <a:latin typeface="+mn-lt"/>
                <a:cs typeface="Calibri"/>
              </a:rPr>
              <a:t>owned</a:t>
            </a:r>
            <a:r>
              <a:rPr lang="en-US" sz="1800" b="1" spc="-20" dirty="0">
                <a:latin typeface="+mn-lt"/>
                <a:cs typeface="Calibri"/>
              </a:rPr>
              <a:t> </a:t>
            </a:r>
            <a:r>
              <a:rPr lang="en-US" sz="1800" spc="-5" dirty="0" smtClean="0">
                <a:latin typeface="+mn-lt"/>
                <a:cs typeface="Calibri"/>
              </a:rPr>
              <a:t>property</a:t>
            </a:r>
            <a:endParaRPr lang="en-US" sz="1800" dirty="0"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140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3756</TotalTime>
  <Words>800</Words>
  <Application>Microsoft Office PowerPoint</Application>
  <PresentationFormat>Widescreen</PresentationFormat>
  <Paragraphs>109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Century Gothic</vt:lpstr>
      <vt:lpstr>HY중고딕</vt:lpstr>
      <vt:lpstr>Source Sans Pro</vt:lpstr>
      <vt:lpstr>Source Sans Pro Black</vt:lpstr>
      <vt:lpstr>Wingdings</vt:lpstr>
      <vt:lpstr>Wingdings 3</vt:lpstr>
      <vt:lpstr>Wisp</vt:lpstr>
      <vt:lpstr>PowerPoint Presentation</vt:lpstr>
      <vt:lpstr>PowerPoint Presentation</vt:lpstr>
      <vt:lpstr>INTRODUCTION</vt:lpstr>
      <vt:lpstr>The Pandemic Effects in Tanzania </vt:lpstr>
      <vt:lpstr>PowerPoint Presentation</vt:lpstr>
      <vt:lpstr>PowerPoint Presentation</vt:lpstr>
      <vt:lpstr>WHAT IS IJARA</vt:lpstr>
      <vt:lpstr>What is Ijarah</vt:lpstr>
      <vt:lpstr>Basic Rules</vt:lpstr>
      <vt:lpstr>Determination of Rental</vt:lpstr>
      <vt:lpstr>IJARAH (LEASING)</vt:lpstr>
      <vt:lpstr>PowerPoint Presentation</vt:lpstr>
      <vt:lpstr>The way forward with ijara post pandemic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Salyani</dc:creator>
  <cp:lastModifiedBy>LENOVO</cp:lastModifiedBy>
  <cp:revision>62</cp:revision>
  <dcterms:created xsi:type="dcterms:W3CDTF">2021-02-08T07:15:09Z</dcterms:created>
  <dcterms:modified xsi:type="dcterms:W3CDTF">2021-07-08T05:09:03Z</dcterms:modified>
</cp:coreProperties>
</file>